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81" r:id="rId2"/>
    <p:sldId id="257" r:id="rId3"/>
    <p:sldId id="313" r:id="rId4"/>
    <p:sldId id="258" r:id="rId5"/>
    <p:sldId id="276" r:id="rId6"/>
    <p:sldId id="285" r:id="rId7"/>
    <p:sldId id="277" r:id="rId8"/>
    <p:sldId id="303" r:id="rId9"/>
    <p:sldId id="284" r:id="rId10"/>
    <p:sldId id="292" r:id="rId11"/>
    <p:sldId id="302" r:id="rId12"/>
    <p:sldId id="305" r:id="rId13"/>
    <p:sldId id="306" r:id="rId14"/>
    <p:sldId id="307" r:id="rId15"/>
    <p:sldId id="308" r:id="rId16"/>
    <p:sldId id="309" r:id="rId17"/>
    <p:sldId id="310" r:id="rId18"/>
    <p:sldId id="328" r:id="rId19"/>
    <p:sldId id="286" r:id="rId20"/>
    <p:sldId id="287" r:id="rId21"/>
    <p:sldId id="317" r:id="rId22"/>
    <p:sldId id="290" r:id="rId23"/>
    <p:sldId id="288" r:id="rId24"/>
    <p:sldId id="289" r:id="rId25"/>
    <p:sldId id="282" r:id="rId26"/>
    <p:sldId id="283" r:id="rId27"/>
    <p:sldId id="29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800080"/>
    <a:srgbClr val="03166A"/>
    <a:srgbClr val="834D25"/>
    <a:srgbClr val="EEB500"/>
    <a:srgbClr val="DEC57A"/>
    <a:srgbClr val="DAA600"/>
    <a:srgbClr val="0000FF"/>
    <a:srgbClr val="5757FF"/>
    <a:srgbClr val="4D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03" autoAdjust="0"/>
    <p:restoredTop sz="86426" autoAdjust="0"/>
  </p:normalViewPr>
  <p:slideViewPr>
    <p:cSldViewPr snapToGrid="0">
      <p:cViewPr varScale="1">
        <p:scale>
          <a:sx n="60" d="100"/>
          <a:sy n="60" d="100"/>
        </p:scale>
        <p:origin x="34" y="571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7B5CF-7CCB-4632-A987-53385BAED650}" type="datetimeFigureOut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92F62-0811-4580-A4B5-097D33559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12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EA57C-3AB2-4152-90BB-CB4F07CBC00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207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</a:t>
            </a:r>
            <a:r>
              <a:rPr lang="ko-KR" altLang="en-US" dirty="0" err="1"/>
              <a:t>어플에</a:t>
            </a:r>
            <a:r>
              <a:rPr lang="ko-KR" altLang="en-US" dirty="0"/>
              <a:t> 로그인 하면 로그인 정보가 서버로 전달되고 </a:t>
            </a:r>
            <a:endParaRPr lang="en-US" altLang="ko-KR" dirty="0"/>
          </a:p>
          <a:p>
            <a:r>
              <a:rPr lang="ko-KR" altLang="en-US" dirty="0"/>
              <a:t>장치에서 촬영된 영상이 서버를 통해</a:t>
            </a:r>
            <a:r>
              <a:rPr lang="en-US" altLang="ko-KR" dirty="0"/>
              <a:t> </a:t>
            </a:r>
            <a:r>
              <a:rPr lang="ko-KR" altLang="en-US" dirty="0" err="1"/>
              <a:t>어플에</a:t>
            </a:r>
            <a:r>
              <a:rPr lang="ko-KR" altLang="en-US" dirty="0"/>
              <a:t> 스트리밍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사용자가 모터를 제어해주면 모터제어정보가 서버로 전달되고 하드웨어를 통해 출력됩니다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92F62-0811-4580-A4B5-097D33559C9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194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</a:t>
            </a:r>
            <a:r>
              <a:rPr lang="ko-KR" altLang="en-US" dirty="0" err="1"/>
              <a:t>어플에서</a:t>
            </a:r>
            <a:r>
              <a:rPr lang="ko-KR" altLang="en-US" dirty="0"/>
              <a:t> 자동모드 설정을 해주면 서버로 모드 설정 정보가 전달되고 </a:t>
            </a:r>
            <a:endParaRPr lang="en-US" altLang="ko-KR" dirty="0"/>
          </a:p>
          <a:p>
            <a:r>
              <a:rPr lang="ko-KR" altLang="en-US" dirty="0"/>
              <a:t>데이터베이스에 저장 되어있는 기본 패턴이 하드웨어로 전달되어 출력됩니다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92F62-0811-4580-A4B5-097D33559C9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464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어플에</a:t>
            </a:r>
            <a:r>
              <a:rPr lang="ko-KR" altLang="en-US" dirty="0"/>
              <a:t> 로그인하면 로그인 정보가 서버로 전달되고 고양이 감지에 대한 푸시 알림이 </a:t>
            </a:r>
            <a:r>
              <a:rPr lang="ko-KR" altLang="en-US" dirty="0" err="1"/>
              <a:t>어플에</a:t>
            </a:r>
            <a:r>
              <a:rPr lang="ko-KR" altLang="en-US" dirty="0"/>
              <a:t> 띄워집니다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어플에</a:t>
            </a:r>
            <a:r>
              <a:rPr lang="ko-KR" altLang="en-US" dirty="0"/>
              <a:t> 모터 방향제어</a:t>
            </a:r>
            <a:r>
              <a:rPr lang="en-US" altLang="ko-KR" dirty="0"/>
              <a:t>, </a:t>
            </a:r>
            <a:r>
              <a:rPr lang="ko-KR" altLang="en-US" dirty="0"/>
              <a:t>모드설정</a:t>
            </a:r>
            <a:r>
              <a:rPr lang="en-US" altLang="ko-KR" dirty="0"/>
              <a:t>, </a:t>
            </a:r>
            <a:r>
              <a:rPr lang="ko-KR" altLang="en-US" dirty="0"/>
              <a:t>스피커출력을 요청하면 서버로 전송되고 하드웨어를 통해 각 기능이 수행됩니다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서버에서는 </a:t>
            </a:r>
            <a:r>
              <a:rPr lang="en-US" altLang="ko-KR" dirty="0" err="1"/>
              <a:t>opencv</a:t>
            </a:r>
            <a:r>
              <a:rPr lang="ko-KR" altLang="en-US" dirty="0"/>
              <a:t>를 이용하여 고양이를 감지해줍니다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92F62-0811-4580-A4B5-097D33559C9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032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기능별로 상세히 나타낸 시스템 구성도 입니다</a:t>
            </a:r>
            <a:r>
              <a:rPr lang="en-US" altLang="ko-KR" dirty="0"/>
              <a:t>. </a:t>
            </a:r>
            <a:r>
              <a:rPr lang="ko-KR" altLang="en-US" dirty="0"/>
              <a:t>뒤에서 자세히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92F62-0811-4580-A4B5-097D33559C9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005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모터 제어 모듈입니다</a:t>
            </a:r>
            <a:r>
              <a:rPr lang="en-US" altLang="ko-KR" dirty="0"/>
              <a:t>. </a:t>
            </a:r>
            <a:r>
              <a:rPr lang="ko-KR" altLang="en-US" dirty="0" err="1"/>
              <a:t>놀아주기</a:t>
            </a:r>
            <a:r>
              <a:rPr lang="ko-KR" altLang="en-US" dirty="0"/>
              <a:t> 모드의 경우</a:t>
            </a:r>
            <a:endParaRPr lang="en-US" altLang="ko-KR" dirty="0"/>
          </a:p>
          <a:p>
            <a:r>
              <a:rPr lang="ko-KR" altLang="en-US" dirty="0" err="1"/>
              <a:t>어플에서</a:t>
            </a:r>
            <a:r>
              <a:rPr lang="ko-KR" altLang="en-US" dirty="0"/>
              <a:t> 모터의 방향 정보를 서버로 전송하고 서버에서 하드웨어를 통해 출력시켜줍니다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92F62-0811-4580-A4B5-097D33559C9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095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자동모드의 경우 저장되어 있는 패턴을 서버로 가져와 특수문자로 구분 지어 하드웨어로 전송하여 출력시켜줍니다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92F62-0811-4580-A4B5-097D33559C9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695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설정 모듈입니다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모드</a:t>
            </a:r>
            <a:r>
              <a:rPr lang="en-US" altLang="ko-KR" dirty="0"/>
              <a:t>, </a:t>
            </a:r>
            <a:r>
              <a:rPr lang="ko-KR" altLang="en-US" dirty="0"/>
              <a:t>모터속도</a:t>
            </a:r>
            <a:r>
              <a:rPr lang="en-US" altLang="ko-KR" dirty="0"/>
              <a:t>, </a:t>
            </a:r>
            <a:r>
              <a:rPr lang="ko-KR" altLang="en-US" dirty="0" err="1"/>
              <a:t>푸시알림에</a:t>
            </a:r>
            <a:r>
              <a:rPr lang="ko-KR" altLang="en-US" dirty="0"/>
              <a:t> 대한 설정을 하면 설정정보가 서버로 전송되어 설정이 완료됩니다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92F62-0811-4580-A4B5-097D33559C9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61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EA57C-3AB2-4152-90BB-CB4F07CBC00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909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4CB5-9D6C-4642-AC8D-E610E31D90E6}" type="datetime1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11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3385-7B61-4544-949C-AA55952F561E}" type="datetime1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749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349C7-C2F6-498B-A0F2-3F49DA3E1D09}" type="datetime1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1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1246F-BABD-407C-84F0-694888D85FFA}" type="datetime1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942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7F5EC-C58A-4C89-9119-C214A9535271}" type="datetime1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9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E86EE-2BD8-4A8C-8D44-C750D2640072}" type="datetime1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29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B7DBC-9F41-4A1B-AAEB-68AEDDD0EF56}" type="datetime1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50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BC6D-6887-49FF-882C-08458F31AEBD}" type="datetime1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24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68CC-C57D-423A-B1A2-6934F778F959}" type="datetime1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09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CA91-CF76-4348-936E-8E021B9F0F59}" type="datetime1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30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073-11D1-4A43-8E96-08111E2629C6}" type="datetime1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098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CF743-381C-46C6-8BA1-E578E74FBC4B}" type="datetime1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70184-BCC5-4DA0-B276-C5637C36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1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5.wdp"/><Relationship Id="rId7" Type="http://schemas.openxmlformats.org/officeDocument/2006/relationships/image" Target="../media/image28.png"/><Relationship Id="rId12" Type="http://schemas.microsoft.com/office/2007/relationships/hdphoto" Target="../media/hdphoto8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0" Type="http://schemas.microsoft.com/office/2007/relationships/hdphoto" Target="../media/hdphoto7.wdp"/><Relationship Id="rId4" Type="http://schemas.openxmlformats.org/officeDocument/2006/relationships/image" Target="../media/image26.jp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jp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netherwood.blogspot.de/2015/04/raspberry-pi-video-streaming-to-android.html" TargetMode="External"/><Relationship Id="rId7" Type="http://schemas.openxmlformats.org/officeDocument/2006/relationships/hyperlink" Target="http://www.rasplay.org/?p=6860" TargetMode="External"/><Relationship Id="rId2" Type="http://schemas.openxmlformats.org/officeDocument/2006/relationships/hyperlink" Target="https://www.youtube.com/watch?v=h6axIEVzUz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cbanq.com/pbloger/board_View.aspx?number=1080" TargetMode="External"/><Relationship Id="rId5" Type="http://schemas.openxmlformats.org/officeDocument/2006/relationships/hyperlink" Target="http://www.kocoafab.cc/tutorial/view/340" TargetMode="External"/><Relationship Id="rId4" Type="http://schemas.openxmlformats.org/officeDocument/2006/relationships/hyperlink" Target="http://www.rasplay.org/?p=7174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ickstarter.com/" TargetMode="External"/><Relationship Id="rId3" Type="http://schemas.microsoft.com/office/2007/relationships/hdphoto" Target="../media/hdphoto1.wdp"/><Relationship Id="rId7" Type="http://schemas.openxmlformats.org/officeDocument/2006/relationships/hyperlink" Target="http://item2.gmarket.co.kr/item/detailview/Item.aspx?goodscode=781547638&amp;pos_shop_cd=SH&amp;pos_class_cd=111111111&amp;pos_class_kind=T&amp;search_keyword=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em2.gmarket.co.kr/item/detailview/Item.aspx?goodscode=824763229&amp;pos_shop_cd=SH&amp;pos_class_cd=111111111&amp;pos_class_kind=T&amp;search_keyword=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microsoft.com/office/2007/relationships/hdphoto" Target="../media/hdphoto3.wdp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8354" t="83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6982" y="0"/>
            <a:ext cx="12198981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pc="-150" dirty="0"/>
          </a:p>
          <a:p>
            <a:r>
              <a:rPr lang="en-US" altLang="ko-KR" dirty="0"/>
              <a:t>				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59261" y="408225"/>
            <a:ext cx="627347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bg1"/>
                </a:solidFill>
              </a:rPr>
              <a:t>레이저 포인터를 이용하여</a:t>
            </a:r>
            <a:br>
              <a:rPr lang="en-US" altLang="ko-KR" sz="3200" spc="-150" dirty="0">
                <a:solidFill>
                  <a:schemeClr val="bg1"/>
                </a:solidFill>
              </a:rPr>
            </a:br>
            <a:r>
              <a:rPr lang="ko-KR" altLang="en-US" sz="3200" spc="-150" dirty="0">
                <a:solidFill>
                  <a:schemeClr val="bg1"/>
                </a:solidFill>
              </a:rPr>
              <a:t>반려묘와 놀아주는 스마트 시스템</a:t>
            </a:r>
            <a:endParaRPr lang="en-US" altLang="ko-KR" sz="3200" spc="-150" dirty="0">
              <a:solidFill>
                <a:schemeClr val="bg1"/>
              </a:solidFill>
            </a:endParaRPr>
          </a:p>
          <a:p>
            <a:pPr algn="ctr"/>
            <a:endParaRPr lang="en-US" altLang="ko-KR" sz="2700" spc="-150" dirty="0">
              <a:solidFill>
                <a:schemeClr val="bg1"/>
              </a:solidFill>
            </a:endParaRPr>
          </a:p>
          <a:p>
            <a:pPr algn="ctr"/>
            <a:r>
              <a:rPr lang="en-US" altLang="ko-KR" sz="2700" spc="-150" dirty="0">
                <a:solidFill>
                  <a:schemeClr val="bg1"/>
                </a:solidFill>
              </a:rPr>
              <a:t>Smart Laser Pointer for Cat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129215" y="1655187"/>
            <a:ext cx="6022308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983280" y="4490225"/>
            <a:ext cx="28435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200" spc="-150" dirty="0" err="1">
                <a:solidFill>
                  <a:schemeClr val="bg1"/>
                </a:solidFill>
              </a:rPr>
              <a:t>공기석</a:t>
            </a:r>
            <a:r>
              <a:rPr lang="en-US" altLang="ko-KR" sz="2200" spc="-150" dirty="0">
                <a:solidFill>
                  <a:schemeClr val="bg1"/>
                </a:solidFill>
              </a:rPr>
              <a:t>, </a:t>
            </a:r>
            <a:r>
              <a:rPr lang="ko-KR" altLang="en-US" sz="2200" spc="-150" dirty="0" err="1">
                <a:solidFill>
                  <a:schemeClr val="bg1"/>
                </a:solidFill>
              </a:rPr>
              <a:t>정의훈</a:t>
            </a:r>
            <a:r>
              <a:rPr lang="ko-KR" altLang="en-US" sz="2200" spc="-150" dirty="0">
                <a:solidFill>
                  <a:schemeClr val="bg1"/>
                </a:solidFill>
              </a:rPr>
              <a:t> 교수님</a:t>
            </a:r>
            <a:endParaRPr lang="en-US" altLang="ko-KR" sz="2200" spc="-150" dirty="0">
              <a:solidFill>
                <a:schemeClr val="bg1"/>
              </a:solidFill>
            </a:endParaRPr>
          </a:p>
          <a:p>
            <a:pPr algn="r"/>
            <a:endParaRPr lang="en-US" altLang="ko-KR" sz="2200" spc="-150" dirty="0">
              <a:solidFill>
                <a:schemeClr val="bg1"/>
              </a:solidFill>
            </a:endParaRPr>
          </a:p>
          <a:p>
            <a:pPr algn="r"/>
            <a:r>
              <a:rPr lang="en-US" altLang="ko-KR" sz="2200" spc="-150" dirty="0">
                <a:solidFill>
                  <a:schemeClr val="bg1"/>
                </a:solidFill>
              </a:rPr>
              <a:t>2014150016 </a:t>
            </a:r>
            <a:r>
              <a:rPr lang="ko-KR" altLang="en-US" sz="2200" spc="-150" dirty="0" err="1">
                <a:solidFill>
                  <a:schemeClr val="bg1"/>
                </a:solidFill>
              </a:rPr>
              <a:t>박예리</a:t>
            </a:r>
            <a:endParaRPr lang="en-US" altLang="ko-KR" sz="2200" spc="-150" dirty="0">
              <a:solidFill>
                <a:schemeClr val="bg1"/>
              </a:solidFill>
            </a:endParaRPr>
          </a:p>
          <a:p>
            <a:pPr algn="r"/>
            <a:r>
              <a:rPr lang="en-US" altLang="ko-KR" sz="2200" spc="-150" dirty="0">
                <a:solidFill>
                  <a:schemeClr val="bg1"/>
                </a:solidFill>
              </a:rPr>
              <a:t>2014150013 </a:t>
            </a:r>
            <a:r>
              <a:rPr lang="ko-KR" altLang="en-US" sz="2200" spc="-150" dirty="0" err="1">
                <a:solidFill>
                  <a:schemeClr val="bg1"/>
                </a:solidFill>
              </a:rPr>
              <a:t>문지호</a:t>
            </a:r>
            <a:endParaRPr lang="en-US" altLang="ko-KR" sz="2200" spc="-150" dirty="0">
              <a:solidFill>
                <a:schemeClr val="bg1"/>
              </a:solidFill>
            </a:endParaRPr>
          </a:p>
          <a:p>
            <a:pPr algn="r"/>
            <a:r>
              <a:rPr lang="en-US" altLang="ko-KR" sz="2200" spc="-150" dirty="0">
                <a:solidFill>
                  <a:schemeClr val="bg1"/>
                </a:solidFill>
              </a:rPr>
              <a:t>2014154029 </a:t>
            </a:r>
            <a:r>
              <a:rPr lang="ko-KR" altLang="en-US" sz="2200" spc="-150" dirty="0">
                <a:solidFill>
                  <a:schemeClr val="bg1"/>
                </a:solidFill>
              </a:rPr>
              <a:t>이가원</a:t>
            </a:r>
          </a:p>
        </p:txBody>
      </p:sp>
      <p:sp>
        <p:nvSpPr>
          <p:cNvPr id="28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468731" y="6356350"/>
            <a:ext cx="3343275" cy="365125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졸업작품 제안서</a:t>
            </a:r>
          </a:p>
        </p:txBody>
      </p:sp>
      <p:sp>
        <p:nvSpPr>
          <p:cNvPr id="29" name="날짜 개체 틀 5"/>
          <p:cNvSpPr>
            <a:spLocks noGrp="1"/>
          </p:cNvSpPr>
          <p:nvPr>
            <p:ph type="dt" sz="half" idx="10"/>
          </p:nvPr>
        </p:nvSpPr>
        <p:spPr>
          <a:xfrm>
            <a:off x="9597944" y="225662"/>
            <a:ext cx="2228850" cy="365125"/>
          </a:xfrm>
        </p:spPr>
        <p:txBody>
          <a:bodyPr/>
          <a:lstStyle/>
          <a:p>
            <a:pPr algn="r"/>
            <a:fld id="{495E7959-7BC7-465B-A52A-FD04769734D0}" type="datetime1">
              <a:rPr lang="ko-KR" altLang="en-US" sz="1400" b="1" smtClean="0">
                <a:solidFill>
                  <a:schemeClr val="bg2">
                    <a:lumMod val="90000"/>
                  </a:schemeClr>
                </a:solidFill>
              </a:rPr>
              <a:t>2017-04-20</a:t>
            </a:fld>
            <a:endParaRPr lang="ko-KR" altLang="en-US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650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394" y="545549"/>
            <a:ext cx="11908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구성도</a:t>
            </a:r>
          </a:p>
        </p:txBody>
      </p:sp>
      <p:pic>
        <p:nvPicPr>
          <p:cNvPr id="7" name="Picture 2" descr="서버, 하드웨어, 네트워크, 컴퓨터, 데이터베이스, 서비스, 웹, 데이터 센터, 네트워킹, 호스팅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57" y="1680712"/>
            <a:ext cx="1239131" cy="150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72753" y="3031140"/>
            <a:ext cx="259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Python3 server   DB</a:t>
            </a:r>
            <a:endParaRPr lang="ko-KR" altLang="en-US" dirty="0"/>
          </a:p>
        </p:txBody>
      </p:sp>
      <p:pic>
        <p:nvPicPr>
          <p:cNvPr id="9" name="Picture 4" descr="database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674" y="2219291"/>
            <a:ext cx="811849" cy="81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7" r="8912"/>
          <a:stretch/>
        </p:blipFill>
        <p:spPr bwMode="auto">
          <a:xfrm>
            <a:off x="8586126" y="5013199"/>
            <a:ext cx="1246375" cy="115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bluetooth speaker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083" y="4983945"/>
            <a:ext cx="1439396" cy="122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picamera 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158" y="4821925"/>
            <a:ext cx="1257403" cy="120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430607" y="6081045"/>
            <a:ext cx="129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Pi camera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72578" y="6163842"/>
            <a:ext cx="214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Bluetooth speaker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769820" y="6171813"/>
            <a:ext cx="10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MG 90S</a:t>
            </a:r>
            <a:endParaRPr lang="ko-KR" altLang="en-US" dirty="0"/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5706841" y="4176463"/>
            <a:ext cx="3502473" cy="2322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09313" y="4350262"/>
            <a:ext cx="204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⑥모터 방향 제어  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9209314" y="4176221"/>
            <a:ext cx="0" cy="716693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708902" y="4184386"/>
            <a:ext cx="0" cy="716693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08902" y="4293104"/>
            <a:ext cx="166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6">
                    <a:lumMod val="50000"/>
                  </a:schemeClr>
                </a:solidFill>
              </a:rPr>
              <a:t>⑦스피커 출력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7072" y="4266900"/>
            <a:ext cx="186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⑧정지영상 정보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2156860" y="4151535"/>
            <a:ext cx="3547921" cy="149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5704781" y="3471754"/>
            <a:ext cx="0" cy="6947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89515" y="2265562"/>
            <a:ext cx="1665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⑨ </a:t>
            </a:r>
            <a:r>
              <a:rPr lang="en-US" altLang="ko-KR" b="1" dirty="0" err="1"/>
              <a:t>opencv</a:t>
            </a:r>
            <a:r>
              <a:rPr lang="ko-KR" altLang="en-US" b="1" dirty="0"/>
              <a:t>로</a:t>
            </a:r>
            <a:endParaRPr lang="en-US" altLang="ko-KR" b="1" dirty="0"/>
          </a:p>
          <a:p>
            <a:r>
              <a:rPr lang="en-US" altLang="ko-KR" b="1" dirty="0"/>
              <a:t>   </a:t>
            </a:r>
            <a:r>
              <a:rPr lang="ko-KR" altLang="en-US" b="1" dirty="0"/>
              <a:t>고양이 감지</a:t>
            </a:r>
          </a:p>
        </p:txBody>
      </p:sp>
      <p:cxnSp>
        <p:nvCxnSpPr>
          <p:cNvPr id="25" name="꺾인 연결선 20"/>
          <p:cNvCxnSpPr>
            <a:endCxn id="24" idx="1"/>
          </p:cNvCxnSpPr>
          <p:nvPr/>
        </p:nvCxnSpPr>
        <p:spPr>
          <a:xfrm rot="10800000" flipV="1">
            <a:off x="3289516" y="2172780"/>
            <a:ext cx="1562897" cy="415948"/>
          </a:xfrm>
          <a:prstGeom prst="bentConnector3">
            <a:avLst>
              <a:gd name="adj1" fmla="val 1146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156860" y="4133545"/>
            <a:ext cx="0" cy="63604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8399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구성도 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기능별</a:t>
            </a:r>
          </a:p>
        </p:txBody>
      </p:sp>
      <p:sp>
        <p:nvSpPr>
          <p:cNvPr id="63" name="왼쪽/오른쪽 화살표 18"/>
          <p:cNvSpPr/>
          <p:nvPr/>
        </p:nvSpPr>
        <p:spPr>
          <a:xfrm>
            <a:off x="2554525" y="2935224"/>
            <a:ext cx="3416554" cy="508554"/>
          </a:xfrm>
          <a:prstGeom prst="leftRightArrow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왼쪽/오른쪽 화살표 21"/>
          <p:cNvSpPr/>
          <p:nvPr/>
        </p:nvSpPr>
        <p:spPr>
          <a:xfrm>
            <a:off x="8126337" y="3829642"/>
            <a:ext cx="1384286" cy="508554"/>
          </a:xfrm>
          <a:prstGeom prst="leftRightArrow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685469" y="1501021"/>
            <a:ext cx="1727990" cy="60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Mobile Application</a:t>
            </a:r>
            <a:endParaRPr lang="ko-KR" alt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6242319" y="1534297"/>
            <a:ext cx="185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Python3 Server</a:t>
            </a:r>
            <a:endParaRPr lang="ko-KR" altLang="en-US" dirty="0"/>
          </a:p>
        </p:txBody>
      </p:sp>
      <p:pic>
        <p:nvPicPr>
          <p:cNvPr id="82" name="Picture 2" descr="라즈베리파이3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538" y="3531037"/>
            <a:ext cx="1945168" cy="110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/>
          <p:cNvSpPr txBox="1"/>
          <p:nvPr/>
        </p:nvSpPr>
        <p:spPr>
          <a:xfrm>
            <a:off x="9936252" y="3241605"/>
            <a:ext cx="125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Hardware</a:t>
            </a:r>
            <a:endParaRPr lang="ko-KR" altLang="en-US" dirty="0"/>
          </a:p>
        </p:txBody>
      </p:sp>
      <p:pic>
        <p:nvPicPr>
          <p:cNvPr id="84" name="Picture 4" descr="database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377" y="4868627"/>
            <a:ext cx="1119044" cy="95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왼쪽/오른쪽 화살표 35"/>
          <p:cNvSpPr/>
          <p:nvPr/>
        </p:nvSpPr>
        <p:spPr>
          <a:xfrm>
            <a:off x="2639623" y="5051175"/>
            <a:ext cx="1016068" cy="508554"/>
          </a:xfrm>
          <a:prstGeom prst="leftRightArrow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748652" y="4501782"/>
            <a:ext cx="1209244" cy="252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MySQL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07759" y="2208034"/>
            <a:ext cx="1665212" cy="4032686"/>
            <a:chOff x="1535574" y="2071249"/>
            <a:chExt cx="1665212" cy="4032686"/>
          </a:xfrm>
        </p:grpSpPr>
        <p:sp>
          <p:nvSpPr>
            <p:cNvPr id="67" name="모서리가 둥근 직사각형 5"/>
            <p:cNvSpPr/>
            <p:nvPr/>
          </p:nvSpPr>
          <p:spPr>
            <a:xfrm>
              <a:off x="1535574" y="2071249"/>
              <a:ext cx="1665212" cy="4032686"/>
            </a:xfrm>
            <a:prstGeom prst="roundRect">
              <a:avLst/>
            </a:prstGeom>
            <a:solidFill>
              <a:schemeClr val="bg2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모서리가 둥근 직사각형 1"/>
            <p:cNvSpPr/>
            <p:nvPr/>
          </p:nvSpPr>
          <p:spPr>
            <a:xfrm>
              <a:off x="1676617" y="2726133"/>
              <a:ext cx="1401326" cy="48192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Set Mode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9" name="모서리가 둥근 직사각형 2"/>
            <p:cNvSpPr/>
            <p:nvPr/>
          </p:nvSpPr>
          <p:spPr>
            <a:xfrm>
              <a:off x="1672068" y="2163917"/>
              <a:ext cx="1401326" cy="48192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Login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0" name="모서리가 둥근 직사각형 3"/>
            <p:cNvSpPr/>
            <p:nvPr/>
          </p:nvSpPr>
          <p:spPr>
            <a:xfrm>
              <a:off x="1676617" y="3288348"/>
              <a:ext cx="1401326" cy="48192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Set Speed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1" name="모서리가 둥근 직사각형 4"/>
            <p:cNvSpPr/>
            <p:nvPr/>
          </p:nvSpPr>
          <p:spPr>
            <a:xfrm>
              <a:off x="1676617" y="3850564"/>
              <a:ext cx="1401326" cy="48192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Set Push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3" name="모서리가 둥근 직사각형 22"/>
            <p:cNvSpPr/>
            <p:nvPr/>
          </p:nvSpPr>
          <p:spPr>
            <a:xfrm>
              <a:off x="1676617" y="4412780"/>
              <a:ext cx="1401326" cy="48192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Set Direction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7" name="모서리가 둥근 직사각형 37"/>
            <p:cNvSpPr/>
            <p:nvPr/>
          </p:nvSpPr>
          <p:spPr>
            <a:xfrm>
              <a:off x="1684575" y="5534397"/>
              <a:ext cx="1385408" cy="46097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DB Connection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8" name="모서리가 둥근 직사각형 38"/>
            <p:cNvSpPr/>
            <p:nvPr/>
          </p:nvSpPr>
          <p:spPr>
            <a:xfrm>
              <a:off x="1676617" y="4968534"/>
              <a:ext cx="1401326" cy="48192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Inform Push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277281" y="1945171"/>
            <a:ext cx="1646297" cy="4562527"/>
            <a:chOff x="5771329" y="2100858"/>
            <a:chExt cx="1646297" cy="4562527"/>
          </a:xfrm>
        </p:grpSpPr>
        <p:sp>
          <p:nvSpPr>
            <p:cNvPr id="74" name="모서리가 둥근 직사각형 13"/>
            <p:cNvSpPr/>
            <p:nvPr/>
          </p:nvSpPr>
          <p:spPr>
            <a:xfrm>
              <a:off x="5771329" y="2100858"/>
              <a:ext cx="1646297" cy="4562527"/>
            </a:xfrm>
            <a:prstGeom prst="roundRect">
              <a:avLst/>
            </a:prstGeom>
            <a:solidFill>
              <a:schemeClr val="bg2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8"/>
            <p:cNvSpPr/>
            <p:nvPr/>
          </p:nvSpPr>
          <p:spPr>
            <a:xfrm>
              <a:off x="5901775" y="2196327"/>
              <a:ext cx="1385408" cy="46097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Login Check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6" name="모서리가 둥근 직사각형 9"/>
            <p:cNvSpPr/>
            <p:nvPr/>
          </p:nvSpPr>
          <p:spPr>
            <a:xfrm>
              <a:off x="5914184" y="5995370"/>
              <a:ext cx="1385408" cy="46097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DB Connection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7" name="모서리가 둥근 직사각형 10"/>
            <p:cNvSpPr/>
            <p:nvPr/>
          </p:nvSpPr>
          <p:spPr>
            <a:xfrm>
              <a:off x="5901775" y="2734095"/>
              <a:ext cx="1385408" cy="46097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Mode Check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8" name="모서리가 둥근 직사각형 11"/>
            <p:cNvSpPr/>
            <p:nvPr/>
          </p:nvSpPr>
          <p:spPr>
            <a:xfrm>
              <a:off x="5901775" y="3271863"/>
              <a:ext cx="1385408" cy="46097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Speed Check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9" name="모서리가 둥근 직사각형 12"/>
            <p:cNvSpPr/>
            <p:nvPr/>
          </p:nvSpPr>
          <p:spPr>
            <a:xfrm>
              <a:off x="5928106" y="3806658"/>
              <a:ext cx="1385408" cy="46097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Push Check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23"/>
            <p:cNvSpPr/>
            <p:nvPr/>
          </p:nvSpPr>
          <p:spPr>
            <a:xfrm>
              <a:off x="5928106" y="4338484"/>
              <a:ext cx="1385408" cy="46097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Direction 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Check </a:t>
              </a:r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9" name="모서리가 둥근 직사각형 39"/>
            <p:cNvSpPr/>
            <p:nvPr/>
          </p:nvSpPr>
          <p:spPr>
            <a:xfrm>
              <a:off x="5928106" y="4870310"/>
              <a:ext cx="1385408" cy="46097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API_key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0" name="모서리가 둥근 직사각형 30"/>
            <p:cNvSpPr/>
            <p:nvPr/>
          </p:nvSpPr>
          <p:spPr>
            <a:xfrm>
              <a:off x="5914184" y="5432840"/>
              <a:ext cx="1385408" cy="46097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Detection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Module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36" name="왼쪽/오른쪽 화살표 35"/>
          <p:cNvSpPr/>
          <p:nvPr/>
        </p:nvSpPr>
        <p:spPr>
          <a:xfrm>
            <a:off x="5060533" y="5078694"/>
            <a:ext cx="1016068" cy="508554"/>
          </a:xfrm>
          <a:prstGeom prst="leftRightArrow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336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구성도</a:t>
            </a:r>
          </a:p>
        </p:txBody>
      </p:sp>
      <p:sp>
        <p:nvSpPr>
          <p:cNvPr id="7" name="슬라이드 번호 개체 틀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070184-BCC5-4DA0-B276-C5637C364CB4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모듈 상세 설계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5141" y="1604210"/>
            <a:ext cx="410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Direction Check Module</a:t>
            </a:r>
            <a:endParaRPr lang="ko-KR" altLang="en-US" sz="2400" dirty="0"/>
          </a:p>
        </p:txBody>
      </p:sp>
      <p:sp>
        <p:nvSpPr>
          <p:cNvPr id="11" name="모서리가 둥근 직사각형 3"/>
          <p:cNvSpPr/>
          <p:nvPr/>
        </p:nvSpPr>
        <p:spPr>
          <a:xfrm>
            <a:off x="1046581" y="4227305"/>
            <a:ext cx="2192486" cy="10436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Set Direction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4"/>
          <p:cNvSpPr/>
          <p:nvPr/>
        </p:nvSpPr>
        <p:spPr>
          <a:xfrm>
            <a:off x="4966324" y="4227305"/>
            <a:ext cx="2192486" cy="10436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Direction Check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오른쪽 화살표 5"/>
          <p:cNvSpPr/>
          <p:nvPr/>
        </p:nvSpPr>
        <p:spPr>
          <a:xfrm>
            <a:off x="3420906" y="4412046"/>
            <a:ext cx="1363579" cy="674132"/>
          </a:xfrm>
          <a:prstGeom prst="right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249410" y="5087447"/>
            <a:ext cx="171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Direction info</a:t>
            </a:r>
            <a:endParaRPr lang="ko-KR" altLang="en-US" dirty="0"/>
          </a:p>
        </p:txBody>
      </p:sp>
      <p:sp>
        <p:nvSpPr>
          <p:cNvPr id="15" name="오른쪽 화살표 7"/>
          <p:cNvSpPr/>
          <p:nvPr/>
        </p:nvSpPr>
        <p:spPr>
          <a:xfrm>
            <a:off x="7340649" y="4412046"/>
            <a:ext cx="1363579" cy="674132"/>
          </a:xfrm>
          <a:prstGeom prst="right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라즈베리파이3 p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813" y="3558487"/>
            <a:ext cx="19716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465969" y="6153149"/>
            <a:ext cx="118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하드웨어</a:t>
            </a:r>
          </a:p>
        </p:txBody>
      </p:sp>
      <p:sp>
        <p:nvSpPr>
          <p:cNvPr id="18" name="모서리가 둥근 직사각형 10"/>
          <p:cNvSpPr/>
          <p:nvPr/>
        </p:nvSpPr>
        <p:spPr>
          <a:xfrm>
            <a:off x="873793" y="2305482"/>
            <a:ext cx="10170695" cy="88231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ko-KR" altLang="en-US" sz="2000" dirty="0">
                <a:solidFill>
                  <a:schemeClr val="tx1"/>
                </a:solidFill>
              </a:rPr>
              <a:t>놀아주기 모드일 경우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어플에서</a:t>
            </a:r>
            <a:r>
              <a:rPr lang="ko-KR" altLang="en-US" sz="2000" dirty="0">
                <a:solidFill>
                  <a:schemeClr val="tx1"/>
                </a:solidFill>
              </a:rPr>
              <a:t> 모터의 방향 정보를 서버로 전송하여 서버에서 하드웨어를 통해 출력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44842" y="3850105"/>
            <a:ext cx="786063" cy="37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601118" y="3850105"/>
            <a:ext cx="9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81357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모듈 상세 설계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2813" t="12037" r="55364" b="55370"/>
          <a:stretch/>
        </p:blipFill>
        <p:spPr>
          <a:xfrm>
            <a:off x="625141" y="3519738"/>
            <a:ext cx="4728567" cy="2724150"/>
          </a:xfrm>
          <a:prstGeom prst="rect">
            <a:avLst/>
          </a:prstGeom>
        </p:spPr>
      </p:pic>
      <p:sp>
        <p:nvSpPr>
          <p:cNvPr id="8" name="오른쪽 화살표 2"/>
          <p:cNvSpPr/>
          <p:nvPr/>
        </p:nvSpPr>
        <p:spPr>
          <a:xfrm>
            <a:off x="5559091" y="4557963"/>
            <a:ext cx="800100" cy="514350"/>
          </a:xfrm>
          <a:prstGeom prst="rightArrow">
            <a:avLst/>
          </a:prstGeom>
          <a:solidFill>
            <a:schemeClr val="bg2"/>
          </a:solidFill>
          <a:ln w="127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3"/>
          <p:cNvSpPr/>
          <p:nvPr/>
        </p:nvSpPr>
        <p:spPr>
          <a:xfrm>
            <a:off x="6565075" y="4434138"/>
            <a:ext cx="1809750" cy="7620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[“ ” “,”] </a:t>
            </a:r>
            <a:r>
              <a:rPr lang="ko-KR" altLang="en-US" sz="1400" b="1" dirty="0">
                <a:solidFill>
                  <a:schemeClr val="tx1"/>
                </a:solidFill>
              </a:rPr>
              <a:t>으로 구분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84511" y="6329613"/>
            <a:ext cx="240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MySQL </a:t>
            </a:r>
            <a:r>
              <a:rPr lang="ko-KR" altLang="en-US" dirty="0"/>
              <a:t>데이터베이스</a:t>
            </a:r>
          </a:p>
        </p:txBody>
      </p:sp>
      <p:sp>
        <p:nvSpPr>
          <p:cNvPr id="11" name="오른쪽 화살표 6"/>
          <p:cNvSpPr/>
          <p:nvPr/>
        </p:nvSpPr>
        <p:spPr>
          <a:xfrm>
            <a:off x="8532583" y="4557963"/>
            <a:ext cx="800100" cy="514350"/>
          </a:xfrm>
          <a:prstGeom prst="rightArrow">
            <a:avLst/>
          </a:prstGeom>
          <a:solidFill>
            <a:schemeClr val="bg2"/>
          </a:solidFill>
          <a:ln w="127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라즈베리파이3 png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815" y="3691188"/>
            <a:ext cx="1754783" cy="211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866525" y="5987018"/>
            <a:ext cx="118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하드웨어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5141" y="1604210"/>
            <a:ext cx="410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Direction Check Module</a:t>
            </a:r>
            <a:endParaRPr lang="ko-KR" altLang="en-US" sz="2400" dirty="0"/>
          </a:p>
        </p:txBody>
      </p:sp>
      <p:sp>
        <p:nvSpPr>
          <p:cNvPr id="15" name="모서리가 둥근 직사각형 9"/>
          <p:cNvSpPr/>
          <p:nvPr/>
        </p:nvSpPr>
        <p:spPr>
          <a:xfrm>
            <a:off x="873793" y="2305482"/>
            <a:ext cx="10170695" cy="88231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ko-KR" altLang="en-US" sz="2000" dirty="0">
                <a:solidFill>
                  <a:schemeClr val="tx1"/>
                </a:solidFill>
              </a:rPr>
              <a:t>자동모드일 경우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MySQL</a:t>
            </a:r>
            <a:r>
              <a:rPr lang="ko-KR" altLang="en-US" sz="2000" dirty="0">
                <a:solidFill>
                  <a:schemeClr val="tx1"/>
                </a:solidFill>
              </a:rPr>
              <a:t>에 저장되어 있는 패턴을 서버로 가져와 특수문자로 구분 지어 하드웨어로 전송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94944" y="4032663"/>
            <a:ext cx="9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61512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모듈 상세 설계</a:t>
            </a:r>
          </a:p>
        </p:txBody>
      </p:sp>
      <p:sp>
        <p:nvSpPr>
          <p:cNvPr id="18" name="모서리가 둥근 직사각형 1"/>
          <p:cNvSpPr/>
          <p:nvPr/>
        </p:nvSpPr>
        <p:spPr>
          <a:xfrm>
            <a:off x="845266" y="2485967"/>
            <a:ext cx="2192486" cy="10436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2"/>
          <p:cNvSpPr/>
          <p:nvPr/>
        </p:nvSpPr>
        <p:spPr>
          <a:xfrm>
            <a:off x="5031938" y="2514429"/>
            <a:ext cx="2167582" cy="99823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 Check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오른쪽 화살표 3"/>
          <p:cNvSpPr/>
          <p:nvPr/>
        </p:nvSpPr>
        <p:spPr>
          <a:xfrm>
            <a:off x="3353055" y="2670708"/>
            <a:ext cx="1363579" cy="674132"/>
          </a:xfrm>
          <a:prstGeom prst="right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33265" y="3448494"/>
            <a:ext cx="133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Login info</a:t>
            </a:r>
            <a:endParaRPr lang="ko-KR" altLang="en-US" dirty="0"/>
          </a:p>
        </p:txBody>
      </p:sp>
      <p:sp>
        <p:nvSpPr>
          <p:cNvPr id="22" name="위쪽/아래쪽 화살표 5"/>
          <p:cNvSpPr/>
          <p:nvPr/>
        </p:nvSpPr>
        <p:spPr>
          <a:xfrm>
            <a:off x="5791200" y="3707037"/>
            <a:ext cx="737937" cy="1330183"/>
          </a:xfrm>
          <a:prstGeom prst="upDown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4" descr="database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94" y="5215869"/>
            <a:ext cx="1122947" cy="112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903494" y="6338816"/>
            <a:ext cx="62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25" name="오른쪽 화살표 8"/>
          <p:cNvSpPr/>
          <p:nvPr/>
        </p:nvSpPr>
        <p:spPr>
          <a:xfrm>
            <a:off x="7514824" y="2676982"/>
            <a:ext cx="1363579" cy="674132"/>
          </a:xfrm>
          <a:prstGeom prst="right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65369" y="2823108"/>
            <a:ext cx="209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실패</a:t>
            </a:r>
            <a:r>
              <a:rPr lang="en-US" altLang="ko-KR" dirty="0"/>
              <a:t>or</a:t>
            </a:r>
            <a:r>
              <a:rPr lang="ko-KR" altLang="en-US" dirty="0"/>
              <a:t>성공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5141" y="1604210"/>
            <a:ext cx="410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Login Module</a:t>
            </a:r>
            <a:endParaRPr lang="ko-KR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545970" y="2158006"/>
            <a:ext cx="786063" cy="37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684843" y="2158006"/>
            <a:ext cx="9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  <p:sp>
        <p:nvSpPr>
          <p:cNvPr id="28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074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모듈 상세 설계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5140" y="1604210"/>
            <a:ext cx="5402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Set Mode &amp; Speed &amp; Push Module </a:t>
            </a:r>
            <a:endParaRPr lang="ko-KR" altLang="en-US" sz="2400" dirty="0"/>
          </a:p>
        </p:txBody>
      </p:sp>
      <p:sp>
        <p:nvSpPr>
          <p:cNvPr id="15" name="모서리가 둥근 직사각형 2"/>
          <p:cNvSpPr/>
          <p:nvPr/>
        </p:nvSpPr>
        <p:spPr>
          <a:xfrm>
            <a:off x="741017" y="2492319"/>
            <a:ext cx="2518612" cy="3891349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5"/>
          <p:cNvSpPr/>
          <p:nvPr/>
        </p:nvSpPr>
        <p:spPr>
          <a:xfrm>
            <a:off x="3514174" y="3921416"/>
            <a:ext cx="1363579" cy="674132"/>
          </a:xfrm>
          <a:prstGeom prst="right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530215" y="4642358"/>
            <a:ext cx="133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 info</a:t>
            </a:r>
          </a:p>
          <a:p>
            <a:r>
              <a:rPr lang="en-US" altLang="ko-KR" dirty="0"/>
              <a:t>Speed info</a:t>
            </a:r>
          </a:p>
        </p:txBody>
      </p:sp>
      <p:sp>
        <p:nvSpPr>
          <p:cNvPr id="30" name="모서리가 둥근 직사각형 10"/>
          <p:cNvSpPr/>
          <p:nvPr/>
        </p:nvSpPr>
        <p:spPr>
          <a:xfrm>
            <a:off x="912515" y="2678667"/>
            <a:ext cx="2192486" cy="10436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Set Mode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11"/>
          <p:cNvSpPr/>
          <p:nvPr/>
        </p:nvSpPr>
        <p:spPr>
          <a:xfrm>
            <a:off x="912515" y="3921416"/>
            <a:ext cx="2192486" cy="10436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Set Speed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12"/>
          <p:cNvSpPr/>
          <p:nvPr/>
        </p:nvSpPr>
        <p:spPr>
          <a:xfrm>
            <a:off x="5032381" y="2500496"/>
            <a:ext cx="2518612" cy="3883171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13"/>
          <p:cNvSpPr/>
          <p:nvPr/>
        </p:nvSpPr>
        <p:spPr>
          <a:xfrm>
            <a:off x="5203879" y="2686845"/>
            <a:ext cx="2192486" cy="10436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Push Mode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14"/>
          <p:cNvSpPr/>
          <p:nvPr/>
        </p:nvSpPr>
        <p:spPr>
          <a:xfrm>
            <a:off x="5203879" y="3929594"/>
            <a:ext cx="2192486" cy="10436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Speed Check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오른쪽 화살표 15"/>
          <p:cNvSpPr/>
          <p:nvPr/>
        </p:nvSpPr>
        <p:spPr>
          <a:xfrm>
            <a:off x="7721664" y="3921416"/>
            <a:ext cx="1363579" cy="674132"/>
          </a:xfrm>
          <a:prstGeom prst="right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261270" y="4116623"/>
            <a:ext cx="260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모드 </a:t>
            </a:r>
            <a:r>
              <a:rPr lang="en-US" altLang="ko-KR" dirty="0"/>
              <a:t>or </a:t>
            </a:r>
            <a:r>
              <a:rPr lang="ko-KR" altLang="en-US" dirty="0"/>
              <a:t>속도 설정 완료</a:t>
            </a:r>
          </a:p>
        </p:txBody>
      </p:sp>
      <p:sp>
        <p:nvSpPr>
          <p:cNvPr id="37" name="모서리가 둥근 직사각형 17"/>
          <p:cNvSpPr/>
          <p:nvPr/>
        </p:nvSpPr>
        <p:spPr>
          <a:xfrm>
            <a:off x="912515" y="5164165"/>
            <a:ext cx="2192486" cy="10436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Set Push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18"/>
          <p:cNvSpPr/>
          <p:nvPr/>
        </p:nvSpPr>
        <p:spPr>
          <a:xfrm>
            <a:off x="5195444" y="5156630"/>
            <a:ext cx="2192486" cy="10436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Push Check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00152" y="2104584"/>
            <a:ext cx="786063" cy="37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808868" y="2067759"/>
            <a:ext cx="9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  <p:sp>
        <p:nvSpPr>
          <p:cNvPr id="20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645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모듈 상세 설계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5141" y="1604210"/>
            <a:ext cx="389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DB Connection</a:t>
            </a:r>
            <a:endParaRPr lang="ko-KR" altLang="en-US" sz="2400" dirty="0"/>
          </a:p>
        </p:txBody>
      </p:sp>
      <p:sp>
        <p:nvSpPr>
          <p:cNvPr id="15" name="모서리가 둥근 직사각형 3"/>
          <p:cNvSpPr/>
          <p:nvPr/>
        </p:nvSpPr>
        <p:spPr>
          <a:xfrm>
            <a:off x="676025" y="2244953"/>
            <a:ext cx="4580522" cy="88231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&lt; App – DB 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8" name="Picture 8" descr="galaxy phone png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2" r="22151"/>
          <a:stretch/>
        </p:blipFill>
        <p:spPr bwMode="auto">
          <a:xfrm>
            <a:off x="873794" y="3187798"/>
            <a:ext cx="1411704" cy="242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914151" y="5634985"/>
            <a:ext cx="1660357" cy="366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Application</a:t>
            </a:r>
            <a:endParaRPr lang="ko-KR" altLang="en-US" dirty="0"/>
          </a:p>
        </p:txBody>
      </p:sp>
      <p:sp>
        <p:nvSpPr>
          <p:cNvPr id="30" name="왼쪽/오른쪽 화살표 6"/>
          <p:cNvSpPr/>
          <p:nvPr/>
        </p:nvSpPr>
        <p:spPr>
          <a:xfrm>
            <a:off x="2206917" y="4070114"/>
            <a:ext cx="1404186" cy="657726"/>
          </a:xfrm>
          <a:prstGeom prst="leftRight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574508" y="4809215"/>
            <a:ext cx="78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PHP</a:t>
            </a:r>
            <a:endParaRPr lang="ko-KR" altLang="en-US" dirty="0"/>
          </a:p>
        </p:txBody>
      </p:sp>
      <p:pic>
        <p:nvPicPr>
          <p:cNvPr id="32" name="Picture 4" descr="database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011" y="3796646"/>
            <a:ext cx="1500865" cy="143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532521" y="3403941"/>
            <a:ext cx="164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MySQL</a:t>
            </a:r>
          </a:p>
        </p:txBody>
      </p:sp>
      <p:sp>
        <p:nvSpPr>
          <p:cNvPr id="34" name="모서리가 둥근 직사각형 10"/>
          <p:cNvSpPr/>
          <p:nvPr/>
        </p:nvSpPr>
        <p:spPr>
          <a:xfrm>
            <a:off x="6929688" y="2305482"/>
            <a:ext cx="4632495" cy="88231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&lt; Server – DB 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35" name="Picture 2" descr="서버, 하드웨어, 네트워크, 컴퓨터, 데이터베이스, 서비스, 웹, 데이터 센터, 네트워킹, 호스팅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302" y="3311324"/>
            <a:ext cx="1895646" cy="230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869078" y="5555700"/>
            <a:ext cx="182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Python3 Server</a:t>
            </a:r>
            <a:endParaRPr lang="ko-KR" altLang="en-US" dirty="0"/>
          </a:p>
        </p:txBody>
      </p:sp>
      <p:sp>
        <p:nvSpPr>
          <p:cNvPr id="37" name="왼쪽/오른쪽 화살표 13"/>
          <p:cNvSpPr/>
          <p:nvPr/>
        </p:nvSpPr>
        <p:spPr>
          <a:xfrm>
            <a:off x="8641105" y="4189786"/>
            <a:ext cx="1404186" cy="657726"/>
          </a:xfrm>
          <a:prstGeom prst="leftRight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768438" y="4993881"/>
            <a:ext cx="104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Python3</a:t>
            </a:r>
            <a:endParaRPr lang="ko-KR" altLang="en-US" dirty="0"/>
          </a:p>
        </p:txBody>
      </p:sp>
      <p:pic>
        <p:nvPicPr>
          <p:cNvPr id="39" name="Picture 4" descr="database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319" y="3931083"/>
            <a:ext cx="1500865" cy="143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9988829" y="3481598"/>
            <a:ext cx="164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MySQL</a:t>
            </a:r>
          </a:p>
        </p:txBody>
      </p:sp>
      <p:sp>
        <p:nvSpPr>
          <p:cNvPr id="19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319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모듈 상세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5141" y="1604210"/>
            <a:ext cx="532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Inform </a:t>
            </a:r>
            <a:r>
              <a:rPr lang="en-US" altLang="ko-KR" sz="2400"/>
              <a:t>Push Module – GCM </a:t>
            </a:r>
            <a:r>
              <a:rPr lang="ko-KR" altLang="en-US" sz="2400" dirty="0"/>
              <a:t>이용</a:t>
            </a:r>
          </a:p>
        </p:txBody>
      </p:sp>
      <p:sp>
        <p:nvSpPr>
          <p:cNvPr id="6" name="모서리가 둥근 직사각형 2"/>
          <p:cNvSpPr/>
          <p:nvPr/>
        </p:nvSpPr>
        <p:spPr>
          <a:xfrm>
            <a:off x="1483036" y="5420547"/>
            <a:ext cx="2192486" cy="10436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Inform Push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오른쪽 화살표 3"/>
          <p:cNvSpPr/>
          <p:nvPr/>
        </p:nvSpPr>
        <p:spPr>
          <a:xfrm rot="2700000" flipH="1">
            <a:off x="7064695" y="4428725"/>
            <a:ext cx="1675763" cy="674132"/>
          </a:xfrm>
          <a:prstGeom prst="right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094889" y="4174702"/>
            <a:ext cx="2296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②Message, API Key</a:t>
            </a:r>
          </a:p>
          <a:p>
            <a:r>
              <a:rPr lang="en-US" altLang="ko-KR" dirty="0"/>
              <a:t>     </a:t>
            </a:r>
            <a:r>
              <a:rPr lang="en-US" altLang="ko-KR" dirty="0" err="1"/>
              <a:t>Registrationld</a:t>
            </a:r>
            <a:endParaRPr lang="ko-KR" altLang="en-US" dirty="0"/>
          </a:p>
        </p:txBody>
      </p:sp>
      <p:sp>
        <p:nvSpPr>
          <p:cNvPr id="9" name="모서리가 둥근 직사각형 5"/>
          <p:cNvSpPr/>
          <p:nvPr/>
        </p:nvSpPr>
        <p:spPr>
          <a:xfrm>
            <a:off x="8607224" y="5369446"/>
            <a:ext cx="2192486" cy="10436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API_Key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오른쪽 화살표 6"/>
          <p:cNvSpPr/>
          <p:nvPr/>
        </p:nvSpPr>
        <p:spPr>
          <a:xfrm>
            <a:off x="3775504" y="5626001"/>
            <a:ext cx="4758168" cy="674132"/>
          </a:xfrm>
          <a:prstGeom prst="right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11566" y="4210793"/>
            <a:ext cx="209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③</a:t>
            </a:r>
            <a:r>
              <a:rPr lang="en-US" altLang="ko-KR" dirty="0"/>
              <a:t>Message </a:t>
            </a:r>
            <a:r>
              <a:rPr lang="ko-KR" altLang="en-US" dirty="0"/>
              <a:t>전송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4214" y="6300133"/>
            <a:ext cx="304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/>
              <a:t>최초 </a:t>
            </a:r>
            <a:r>
              <a:rPr lang="en-US" altLang="ko-KR" dirty="0" err="1"/>
              <a:t>Registrationld</a:t>
            </a:r>
            <a:r>
              <a:rPr lang="en-US" altLang="ko-KR" dirty="0"/>
              <a:t> </a:t>
            </a:r>
            <a:r>
              <a:rPr lang="ko-KR" altLang="en-US" dirty="0"/>
              <a:t>전송</a:t>
            </a:r>
          </a:p>
        </p:txBody>
      </p:sp>
      <p:pic>
        <p:nvPicPr>
          <p:cNvPr id="13" name="Picture 2" descr="GCM p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24" y="3329413"/>
            <a:ext cx="2259452" cy="129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314422" y="4992246"/>
            <a:ext cx="786063" cy="37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9230650" y="4937899"/>
            <a:ext cx="9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  <p:sp>
        <p:nvSpPr>
          <p:cNvPr id="18" name="모서리가 둥근 직사각형 16"/>
          <p:cNvSpPr/>
          <p:nvPr/>
        </p:nvSpPr>
        <p:spPr>
          <a:xfrm>
            <a:off x="873793" y="2305482"/>
            <a:ext cx="10170695" cy="88231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구글에서</a:t>
            </a:r>
            <a:r>
              <a:rPr lang="ko-KR" altLang="en-US" sz="2000" dirty="0">
                <a:solidFill>
                  <a:schemeClr val="tx1"/>
                </a:solidFill>
              </a:rPr>
              <a:t> 제공하는 </a:t>
            </a:r>
            <a:r>
              <a:rPr lang="en-US" altLang="ko-KR" sz="2000" dirty="0">
                <a:solidFill>
                  <a:schemeClr val="tx1"/>
                </a:solidFill>
              </a:rPr>
              <a:t>GCM </a:t>
            </a:r>
            <a:r>
              <a:rPr lang="ko-KR" altLang="en-US" sz="2000" dirty="0">
                <a:solidFill>
                  <a:schemeClr val="tx1"/>
                </a:solidFill>
              </a:rPr>
              <a:t>서버를 통한 메시지 발송 서비스</a:t>
            </a:r>
          </a:p>
        </p:txBody>
      </p:sp>
      <p:sp>
        <p:nvSpPr>
          <p:cNvPr id="20" name="오른쪽 화살표 17"/>
          <p:cNvSpPr/>
          <p:nvPr/>
        </p:nvSpPr>
        <p:spPr>
          <a:xfrm rot="18900000" flipH="1">
            <a:off x="2949015" y="4399330"/>
            <a:ext cx="1675763" cy="674132"/>
          </a:xfrm>
          <a:prstGeom prst="rightArrow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7220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771" y="5156811"/>
            <a:ext cx="1201103" cy="120110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6104" y="56364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시스템 모듈 상세 설계 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회로도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" r="4521"/>
          <a:stretch/>
        </p:blipFill>
        <p:spPr>
          <a:xfrm rot="5400000">
            <a:off x="3007145" y="2375027"/>
            <a:ext cx="4754880" cy="3938016"/>
          </a:xfrm>
          <a:prstGeom prst="rect">
            <a:avLst/>
          </a:prstGeom>
        </p:spPr>
      </p:pic>
      <p:cxnSp>
        <p:nvCxnSpPr>
          <p:cNvPr id="11" name="연결선: 꺾임 10"/>
          <p:cNvCxnSpPr>
            <a:cxnSpLocks/>
          </p:cNvCxnSpPr>
          <p:nvPr/>
        </p:nvCxnSpPr>
        <p:spPr>
          <a:xfrm>
            <a:off x="6707086" y="2590673"/>
            <a:ext cx="2489441" cy="379767"/>
          </a:xfrm>
          <a:prstGeom prst="bentConnector3">
            <a:avLst/>
          </a:prstGeom>
          <a:ln w="31750">
            <a:solidFill>
              <a:srgbClr val="834D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/>
          <p:cNvCxnSpPr>
            <a:cxnSpLocks/>
          </p:cNvCxnSpPr>
          <p:nvPr/>
        </p:nvCxnSpPr>
        <p:spPr>
          <a:xfrm flipV="1">
            <a:off x="6699683" y="3100756"/>
            <a:ext cx="2496844" cy="271621"/>
          </a:xfrm>
          <a:prstGeom prst="bentConnector3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/>
          <p:cNvCxnSpPr>
            <a:cxnSpLocks/>
          </p:cNvCxnSpPr>
          <p:nvPr/>
        </p:nvCxnSpPr>
        <p:spPr>
          <a:xfrm flipV="1">
            <a:off x="6692280" y="3234011"/>
            <a:ext cx="2504247" cy="246376"/>
          </a:xfrm>
          <a:prstGeom prst="bentConnector3">
            <a:avLst>
              <a:gd name="adj1" fmla="val 58426"/>
            </a:avLst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/>
          <p:cNvCxnSpPr>
            <a:cxnSpLocks/>
          </p:cNvCxnSpPr>
          <p:nvPr/>
        </p:nvCxnSpPr>
        <p:spPr>
          <a:xfrm>
            <a:off x="6707086" y="3613641"/>
            <a:ext cx="2580714" cy="612558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/>
          <p:cNvCxnSpPr>
            <a:cxnSpLocks/>
          </p:cNvCxnSpPr>
          <p:nvPr/>
        </p:nvCxnSpPr>
        <p:spPr>
          <a:xfrm>
            <a:off x="6699683" y="3743957"/>
            <a:ext cx="2588117" cy="622871"/>
          </a:xfrm>
          <a:prstGeom prst="bentConnector3">
            <a:avLst>
              <a:gd name="adj1" fmla="val 37576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/>
          <p:cNvCxnSpPr>
            <a:cxnSpLocks/>
          </p:cNvCxnSpPr>
          <p:nvPr/>
        </p:nvCxnSpPr>
        <p:spPr>
          <a:xfrm>
            <a:off x="6707086" y="2723361"/>
            <a:ext cx="2580714" cy="1773783"/>
          </a:xfrm>
          <a:prstGeom prst="bentConnector3">
            <a:avLst>
              <a:gd name="adj1" fmla="val 29364"/>
            </a:avLst>
          </a:prstGeom>
          <a:ln w="31750">
            <a:solidFill>
              <a:srgbClr val="834D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29662" l="60842" r="85179">
                        <a14:foregroundMark x1="68799" y1="22246" x2="68799" y2="22246"/>
                        <a14:foregroundMark x1="80577" y1="5562" x2="80577" y2="5562"/>
                        <a14:foregroundMark x1="78861" y1="5234" x2="78861" y2="5234"/>
                        <a14:foregroundMark x1="75741" y1="6979" x2="75741" y2="6979"/>
                        <a14:foregroundMark x1="75819" y1="9378" x2="75819" y2="9378"/>
                        <a14:foregroundMark x1="79329" y1="8397" x2="79329" y2="8397"/>
                        <a14:foregroundMark x1="80031" y1="6652" x2="80031" y2="6652"/>
                        <a14:foregroundMark x1="81981" y1="4907" x2="81981" y2="4907"/>
                        <a14:foregroundMark x1="83307" y1="3381" x2="83307" y2="3381"/>
                        <a14:foregroundMark x1="76521" y1="5125" x2="76521" y2="5125"/>
                        <a14:foregroundMark x1="76365" y1="6325" x2="76365" y2="6325"/>
                        <a14:foregroundMark x1="78003" y1="5562" x2="78003" y2="5562"/>
                        <a14:foregroundMark x1="78627" y1="5889" x2="78627" y2="5889"/>
                        <a14:foregroundMark x1="79329" y1="3381" x2="79329" y2="3381"/>
                        <a14:foregroundMark x1="81045" y1="4580" x2="81045" y2="4580"/>
                        <a14:foregroundMark x1="82839" y1="2399" x2="82839" y2="2399"/>
                        <a14:foregroundMark x1="81747" y1="3162" x2="81747" y2="3162"/>
                        <a14:foregroundMark x1="80733" y1="3162" x2="80733" y2="3162"/>
                        <a14:foregroundMark x1="78081" y1="4253" x2="78081" y2="4253"/>
                        <a14:foregroundMark x1="77769" y1="4144" x2="77769" y2="4144"/>
                        <a14:foregroundMark x1="80499" y1="3381" x2="80499" y2="3381"/>
                        <a14:backgroundMark x1="63183" y1="21810" x2="63183" y2="21810"/>
                        <a14:backgroundMark x1="62324" y1="23664" x2="62324" y2="23664"/>
                        <a14:backgroundMark x1="62559" y1="26172" x2="62559" y2="26172"/>
                        <a14:backgroundMark x1="61622" y1="26499" x2="61622" y2="26499"/>
                        <a14:backgroundMark x1="63105" y1="24973" x2="63105" y2="24973"/>
                        <a14:backgroundMark x1="61700" y1="27045" x2="61700" y2="27045"/>
                        <a14:backgroundMark x1="75897" y1="2508" x2="75897" y2="2508"/>
                        <a14:backgroundMark x1="77145" y1="1745" x2="77145" y2="1745"/>
                        <a14:backgroundMark x1="80343" y1="1309" x2="80343" y2="13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972" r="14860" b="70244"/>
          <a:stretch/>
        </p:blipFill>
        <p:spPr>
          <a:xfrm>
            <a:off x="9031550" y="2157660"/>
            <a:ext cx="1414548" cy="124579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29662" l="60842" r="85179">
                        <a14:foregroundMark x1="68799" y1="22246" x2="68799" y2="22246"/>
                        <a14:foregroundMark x1="80577" y1="5562" x2="80577" y2="5562"/>
                        <a14:foregroundMark x1="78861" y1="5234" x2="78861" y2="5234"/>
                        <a14:foregroundMark x1="75741" y1="6979" x2="75741" y2="6979"/>
                        <a14:foregroundMark x1="75819" y1="9378" x2="75819" y2="9378"/>
                        <a14:foregroundMark x1="79329" y1="8397" x2="79329" y2="8397"/>
                        <a14:foregroundMark x1="80031" y1="6652" x2="80031" y2="6652"/>
                        <a14:foregroundMark x1="81981" y1="4907" x2="81981" y2="4907"/>
                        <a14:foregroundMark x1="83307" y1="3381" x2="83307" y2="3381"/>
                        <a14:foregroundMark x1="76521" y1="5125" x2="76521" y2="5125"/>
                        <a14:foregroundMark x1="76365" y1="6325" x2="76365" y2="6325"/>
                        <a14:foregroundMark x1="78003" y1="5562" x2="78003" y2="5562"/>
                        <a14:foregroundMark x1="78627" y1="5889" x2="78627" y2="5889"/>
                        <a14:foregroundMark x1="79329" y1="3381" x2="79329" y2="3381"/>
                        <a14:foregroundMark x1="81045" y1="4580" x2="81045" y2="4580"/>
                        <a14:foregroundMark x1="82839" y1="2399" x2="82839" y2="2399"/>
                        <a14:foregroundMark x1="81747" y1="3162" x2="81747" y2="3162"/>
                        <a14:foregroundMark x1="80733" y1="3162" x2="80733" y2="3162"/>
                        <a14:foregroundMark x1="78081" y1="4253" x2="78081" y2="4253"/>
                        <a14:foregroundMark x1="77769" y1="4144" x2="77769" y2="4144"/>
                        <a14:foregroundMark x1="80499" y1="3381" x2="80499" y2="3381"/>
                        <a14:backgroundMark x1="63183" y1="21810" x2="63183" y2="21810"/>
                        <a14:backgroundMark x1="62324" y1="23664" x2="62324" y2="23664"/>
                        <a14:backgroundMark x1="62559" y1="26172" x2="62559" y2="26172"/>
                        <a14:backgroundMark x1="61622" y1="26499" x2="61622" y2="26499"/>
                        <a14:backgroundMark x1="63105" y1="24973" x2="63105" y2="24973"/>
                        <a14:backgroundMark x1="61700" y1="27045" x2="61700" y2="27045"/>
                        <a14:backgroundMark x1="75897" y1="2508" x2="75897" y2="2508"/>
                        <a14:backgroundMark x1="77145" y1="1745" x2="77145" y2="1745"/>
                        <a14:backgroundMark x1="80343" y1="1309" x2="80343" y2="13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972" r="14860" b="70244"/>
          <a:stretch/>
        </p:blipFill>
        <p:spPr>
          <a:xfrm>
            <a:off x="9068402" y="3357199"/>
            <a:ext cx="1414548" cy="124579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00" b="97667" l="2667" r="98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493">
            <a:off x="1459575" y="2011753"/>
            <a:ext cx="3678502" cy="2857500"/>
          </a:xfrm>
          <a:prstGeom prst="rect">
            <a:avLst/>
          </a:prstGeom>
        </p:spPr>
      </p:pic>
      <p:cxnSp>
        <p:nvCxnSpPr>
          <p:cNvPr id="42" name="연결선: 꺾임 41"/>
          <p:cNvCxnSpPr>
            <a:cxnSpLocks/>
          </p:cNvCxnSpPr>
          <p:nvPr/>
        </p:nvCxnSpPr>
        <p:spPr>
          <a:xfrm>
            <a:off x="6736121" y="4617487"/>
            <a:ext cx="1779206" cy="841996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/>
          <p:cNvCxnSpPr>
            <a:cxnSpLocks/>
          </p:cNvCxnSpPr>
          <p:nvPr/>
        </p:nvCxnSpPr>
        <p:spPr>
          <a:xfrm>
            <a:off x="6707086" y="4747803"/>
            <a:ext cx="1808241" cy="883502"/>
          </a:xfrm>
          <a:prstGeom prst="bentConnector3">
            <a:avLst>
              <a:gd name="adj1" fmla="val 32301"/>
            </a:avLst>
          </a:prstGeom>
          <a:ln w="317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726" l="9524" r="895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7" b="17526"/>
          <a:stretch/>
        </p:blipFill>
        <p:spPr>
          <a:xfrm rot="5400000" flipH="1">
            <a:off x="8926458" y="4846566"/>
            <a:ext cx="822748" cy="131336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55" b="90909" l="9957" r="898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17" t="32828" r="63967" b="41871"/>
          <a:stretch/>
        </p:blipFill>
        <p:spPr>
          <a:xfrm rot="10800000">
            <a:off x="8542807" y="5470718"/>
            <a:ext cx="135585" cy="1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66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5407" y="54554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개발 환경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05653" y="3352367"/>
            <a:ext cx="187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MySQL 5.7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48521" y="1723691"/>
            <a:ext cx="25828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&lt;Database&gt;</a:t>
            </a:r>
            <a:endParaRPr lang="ko-KR" altLang="en-US" sz="2500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59" y="2190889"/>
            <a:ext cx="1974729" cy="10195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72962" y="1710740"/>
            <a:ext cx="25828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&lt;Android&gt;</a:t>
            </a:r>
            <a:endParaRPr lang="ko-KR" altLang="en-US" sz="25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2" r="16277" b="14130"/>
          <a:stretch/>
        </p:blipFill>
        <p:spPr>
          <a:xfrm>
            <a:off x="10039825" y="2274000"/>
            <a:ext cx="866473" cy="10845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799" y="2291394"/>
            <a:ext cx="2277997" cy="91907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702029" y="3396679"/>
            <a:ext cx="155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Android 4.4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77799" y="3396679"/>
            <a:ext cx="265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Android Studio 2.2.3</a:t>
            </a: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8616586" y="6402669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48521" y="3833915"/>
            <a:ext cx="25828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&lt;Server&gt;</a:t>
            </a:r>
            <a:endParaRPr lang="ko-KR" altLang="en-US" sz="25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472962" y="3844796"/>
            <a:ext cx="25828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&lt;Hardware&gt;</a:t>
            </a:r>
            <a:endParaRPr lang="ko-KR" altLang="en-US" sz="2500" b="1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586" y="4342601"/>
            <a:ext cx="1193157" cy="119315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33" y="4433466"/>
            <a:ext cx="909322" cy="114912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17" y="4278971"/>
            <a:ext cx="1761706" cy="146838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01"/>
          <a:stretch/>
        </p:blipFill>
        <p:spPr>
          <a:xfrm>
            <a:off x="2675212" y="4570169"/>
            <a:ext cx="1220275" cy="120279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0" r="20093"/>
          <a:stretch/>
        </p:blipFill>
        <p:spPr>
          <a:xfrm>
            <a:off x="4249601" y="4617723"/>
            <a:ext cx="1425410" cy="114252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00"/>
          <a:stretch/>
        </p:blipFill>
        <p:spPr>
          <a:xfrm>
            <a:off x="851915" y="4648653"/>
            <a:ext cx="1393324" cy="110768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13658" y="5822838"/>
            <a:ext cx="187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Python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47979" y="5822838"/>
            <a:ext cx="187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Rasbian</a:t>
            </a:r>
            <a:r>
              <a:rPr lang="en-US" altLang="ko-KR" b="1" dirty="0"/>
              <a:t> 8.x Jessie</a:t>
            </a:r>
            <a:endParaRPr lang="ko-KR" alt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082300" y="5806445"/>
            <a:ext cx="187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OPENCV 2.4.13</a:t>
            </a:r>
            <a:endParaRPr lang="ko-KR" alt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541924" y="5756338"/>
            <a:ext cx="187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Rasberry</a:t>
            </a:r>
            <a:r>
              <a:rPr lang="en-US" altLang="ko-KR" b="1" dirty="0"/>
              <a:t> Pie 3 Model B</a:t>
            </a:r>
            <a:endParaRPr lang="ko-KR" alt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8275794" y="5756338"/>
            <a:ext cx="187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Pi Camera</a:t>
            </a:r>
            <a:endParaRPr lang="ko-KR" alt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10039825" y="5756338"/>
            <a:ext cx="184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MG90S 9G</a:t>
            </a:r>
          </a:p>
          <a:p>
            <a:pPr algn="ctr"/>
            <a:r>
              <a:rPr lang="en-US" altLang="ko-KR" b="1" dirty="0"/>
              <a:t>Servo Motor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700" y="1933281"/>
            <a:ext cx="2171245" cy="153479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572952" y="3352367"/>
            <a:ext cx="187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phpMyAdmin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3989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95755" y="890954"/>
            <a:ext cx="2546905" cy="795127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95754" y="978195"/>
            <a:ext cx="2546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endParaRPr lang="ko-KR" altLang="en-US" sz="4000" b="1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HY중고딕" panose="02030600000101010101" pitchFamily="18" charset="-127"/>
              <a:cs typeface="Tahoma" panose="020B060403050404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195754" y="2358317"/>
            <a:ext cx="4382887" cy="3225008"/>
          </a:xfrm>
        </p:spPr>
        <p:txBody>
          <a:bodyPr>
            <a:normAutofit/>
          </a:bodyPr>
          <a:lstStyle/>
          <a:p>
            <a:pPr marL="417919" indent="-417919">
              <a:lnSpc>
                <a:spcPct val="110000"/>
              </a:lnSpc>
              <a:buAutoNum type="arabicPeriod"/>
            </a:pPr>
            <a:r>
              <a:rPr lang="ko-KR" altLang="en-US" dirty="0"/>
              <a:t>졸업연구 개요</a:t>
            </a:r>
            <a:endParaRPr lang="en-US" altLang="ko-KR" dirty="0"/>
          </a:p>
          <a:p>
            <a:pPr marL="417919" indent="-417919">
              <a:lnSpc>
                <a:spcPct val="110000"/>
              </a:lnSpc>
              <a:buAutoNum type="arabicPeriod"/>
            </a:pPr>
            <a:r>
              <a:rPr lang="ko-KR" altLang="en-US" dirty="0"/>
              <a:t>관련 연구 및 사례</a:t>
            </a:r>
            <a:endParaRPr lang="en-US" altLang="ko-KR" dirty="0"/>
          </a:p>
          <a:p>
            <a:pPr marL="417919" indent="-417919">
              <a:lnSpc>
                <a:spcPct val="110000"/>
              </a:lnSpc>
              <a:buAutoNum type="arabicPeriod"/>
            </a:pPr>
            <a:r>
              <a:rPr lang="ko-KR" altLang="en-US" dirty="0"/>
              <a:t>시스템 수행 시나리오</a:t>
            </a:r>
            <a:endParaRPr lang="en-US" altLang="ko-KR" dirty="0"/>
          </a:p>
          <a:p>
            <a:pPr marL="417919" indent="-417919">
              <a:lnSpc>
                <a:spcPct val="110000"/>
              </a:lnSpc>
              <a:buAutoNum type="arabicPeriod"/>
            </a:pPr>
            <a:r>
              <a:rPr lang="ko-KR" altLang="en-US" dirty="0"/>
              <a:t>시스템 구성도</a:t>
            </a:r>
            <a:endParaRPr lang="en-US" altLang="ko-KR" dirty="0"/>
          </a:p>
          <a:p>
            <a:pPr marL="417919" indent="-417919">
              <a:lnSpc>
                <a:spcPct val="110000"/>
              </a:lnSpc>
              <a:buAutoNum type="arabicPeriod"/>
            </a:pPr>
            <a:r>
              <a:rPr lang="ko-KR" altLang="en-US" dirty="0"/>
              <a:t>시스템 모듈</a:t>
            </a:r>
            <a:r>
              <a:rPr lang="en-US" altLang="ko-KR" dirty="0"/>
              <a:t> </a:t>
            </a:r>
            <a:r>
              <a:rPr lang="ko-KR" altLang="en-US" dirty="0"/>
              <a:t>상세 설계</a:t>
            </a:r>
            <a:endParaRPr lang="en-US" altLang="ko-KR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851248" y="2111433"/>
            <a:ext cx="4444677" cy="4089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6. </a:t>
            </a:r>
            <a:r>
              <a:rPr lang="ko-KR" altLang="en-US" dirty="0"/>
              <a:t>개발 환경 및 개발 방법</a:t>
            </a: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7. </a:t>
            </a:r>
            <a:r>
              <a:rPr lang="ko-KR" altLang="en-US" dirty="0"/>
              <a:t>데모 환경 설계</a:t>
            </a: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8. </a:t>
            </a:r>
            <a:r>
              <a:rPr lang="ko-KR" altLang="en-US" dirty="0"/>
              <a:t>업무 분담</a:t>
            </a: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9. </a:t>
            </a:r>
            <a:r>
              <a:rPr lang="ko-KR" altLang="en-US" dirty="0"/>
              <a:t>종합 설계 수행 일정</a:t>
            </a: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10. GitHub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11. </a:t>
            </a:r>
            <a:r>
              <a:rPr lang="ko-KR" altLang="en-US" dirty="0"/>
              <a:t>필요 기술 및 참고일정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155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5407" y="54554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개발 방법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8834" y="1468382"/>
            <a:ext cx="10052472" cy="5448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2200" b="1" dirty="0"/>
              <a:t>Application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dirty="0"/>
              <a:t>Android Studio</a:t>
            </a:r>
            <a:r>
              <a:rPr lang="ko-KR" altLang="en-US" dirty="0"/>
              <a:t>를 이용한 </a:t>
            </a:r>
            <a:r>
              <a:rPr lang="en-US" altLang="ko-KR" dirty="0"/>
              <a:t>Android app </a:t>
            </a:r>
            <a:r>
              <a:rPr lang="ko-KR" altLang="en-US" dirty="0"/>
              <a:t>구현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dirty="0"/>
              <a:t> 안드로이드 </a:t>
            </a:r>
            <a:r>
              <a:rPr lang="en-US" altLang="ko-KR" dirty="0"/>
              <a:t>4.4</a:t>
            </a:r>
            <a:r>
              <a:rPr lang="ko-KR" altLang="en-US" dirty="0"/>
              <a:t>버전 이용하여 개발</a:t>
            </a:r>
            <a:endParaRPr lang="en-US" altLang="ko-KR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dirty="0"/>
              <a:t> UV4L</a:t>
            </a:r>
            <a:r>
              <a:rPr lang="ko-KR" altLang="en-US" dirty="0"/>
              <a:t>을 통한 영상 웹 스트리밍 구현</a:t>
            </a:r>
            <a:endParaRPr lang="en-US" altLang="ko-KR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dirty="0"/>
              <a:t> GCM</a:t>
            </a:r>
            <a:r>
              <a:rPr lang="ko-KR" altLang="en-US" dirty="0"/>
              <a:t>을 이용하여 푸시 알림 구현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b="1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2200" b="1" dirty="0"/>
              <a:t>Hardware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dirty="0"/>
              <a:t>파이카메라를 통한 영상 촬영 </a:t>
            </a:r>
            <a:endParaRPr lang="en-US" altLang="ko-KR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dirty="0"/>
              <a:t> </a:t>
            </a:r>
            <a:r>
              <a:rPr lang="ko-KR" altLang="en-US" dirty="0" err="1"/>
              <a:t>저출력</a:t>
            </a:r>
            <a:r>
              <a:rPr lang="ko-KR" altLang="en-US" dirty="0"/>
              <a:t> 레이저 다이오드를 이용하여 레이저 포인터 구현</a:t>
            </a:r>
            <a:endParaRPr lang="en-US" altLang="ko-KR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dirty="0"/>
              <a:t> 미니 메탈 </a:t>
            </a:r>
            <a:r>
              <a:rPr lang="ko-KR" altLang="en-US" dirty="0" err="1"/>
              <a:t>서보모터와</a:t>
            </a:r>
            <a:r>
              <a:rPr lang="ko-KR" altLang="en-US" dirty="0"/>
              <a:t> </a:t>
            </a:r>
            <a:r>
              <a:rPr lang="ko-KR" altLang="en-US" dirty="0" err="1"/>
              <a:t>라즈베리파이를</a:t>
            </a:r>
            <a:r>
              <a:rPr lang="en-US" altLang="ko-KR" dirty="0"/>
              <a:t> </a:t>
            </a:r>
            <a:r>
              <a:rPr lang="ko-KR" altLang="en-US" dirty="0"/>
              <a:t>이용하여 레이저 포인터의 동작 제어</a:t>
            </a:r>
            <a:endParaRPr lang="en-US" altLang="ko-KR" b="1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b="1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2200" b="1" dirty="0"/>
              <a:t>Server </a:t>
            </a:r>
            <a:r>
              <a:rPr lang="ko-KR" altLang="en-US" sz="2200" b="1" dirty="0"/>
              <a:t>및 </a:t>
            </a:r>
            <a:r>
              <a:rPr lang="en-US" altLang="ko-KR" sz="2200" b="1" dirty="0"/>
              <a:t>DB</a:t>
            </a:r>
          </a:p>
          <a:p>
            <a:pPr marL="742950" lvl="1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dirty="0"/>
              <a:t>파이썬을 이용하여 서버 구축</a:t>
            </a:r>
            <a:endParaRPr lang="en-US" altLang="ko-KR" dirty="0"/>
          </a:p>
          <a:p>
            <a:pPr marL="742950" lvl="1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dirty="0"/>
              <a:t>MySQL</a:t>
            </a:r>
            <a:r>
              <a:rPr lang="ko-KR" altLang="en-US" dirty="0"/>
              <a:t>을 이용한 </a:t>
            </a:r>
            <a:r>
              <a:rPr lang="en-US" altLang="ko-KR" dirty="0"/>
              <a:t>DB </a:t>
            </a:r>
            <a:r>
              <a:rPr lang="ko-KR" altLang="en-US" dirty="0"/>
              <a:t>구축 및 </a:t>
            </a:r>
            <a:r>
              <a:rPr lang="en-US" altLang="ko-KR" dirty="0" err="1"/>
              <a:t>phpMyadmin</a:t>
            </a:r>
            <a:r>
              <a:rPr lang="ko-KR" altLang="en-US" dirty="0"/>
              <a:t>을 이용한 </a:t>
            </a:r>
            <a:r>
              <a:rPr lang="en-US" altLang="ko-KR" dirty="0"/>
              <a:t>DB </a:t>
            </a:r>
            <a:r>
              <a:rPr lang="ko-KR" altLang="en-US" dirty="0"/>
              <a:t>접근</a:t>
            </a:r>
            <a:endParaRPr lang="en-US" altLang="ko-KR" dirty="0"/>
          </a:p>
          <a:p>
            <a:pPr marL="742950" lvl="1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dirty="0"/>
              <a:t>서버에서 </a:t>
            </a:r>
            <a:r>
              <a:rPr lang="en-US" altLang="ko-KR" dirty="0"/>
              <a:t>OPENCV</a:t>
            </a:r>
            <a:r>
              <a:rPr lang="ko-KR" altLang="en-US" dirty="0"/>
              <a:t>의 </a:t>
            </a:r>
            <a:r>
              <a:rPr lang="en-US" altLang="ko-KR" dirty="0" err="1"/>
              <a:t>CamShift</a:t>
            </a:r>
            <a:r>
              <a:rPr lang="en-US" altLang="ko-KR" dirty="0"/>
              <a:t> </a:t>
            </a:r>
            <a:r>
              <a:rPr lang="ko-KR" altLang="en-US" dirty="0"/>
              <a:t>알고리즘을 이용하여 고양이 감지 구현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52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현황</a:t>
            </a:r>
          </a:p>
        </p:txBody>
      </p:sp>
      <p:sp>
        <p:nvSpPr>
          <p:cNvPr id="4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6226" y="1813560"/>
            <a:ext cx="107442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º </a:t>
            </a:r>
            <a:r>
              <a:rPr lang="ko-KR" altLang="en-US" sz="2400" b="1" dirty="0"/>
              <a:t>개발 완료한 기능</a:t>
            </a:r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스마트 폰을 통한 실시간 모터제어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 err="1"/>
              <a:t>자동모드일</a:t>
            </a:r>
            <a:r>
              <a:rPr lang="ko-KR" altLang="en-US" sz="2000" dirty="0"/>
              <a:t> 경우 저장된 패턴 출력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카메라를 통한 실시간 영상 출력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레이저 컨트롤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400" b="1" dirty="0"/>
              <a:t>º </a:t>
            </a:r>
            <a:r>
              <a:rPr lang="ko-KR" altLang="en-US" sz="2400" b="1" dirty="0"/>
              <a:t>개발할 기능</a:t>
            </a:r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스피커를 통한 음성 출력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영상처리를 통한 고양이 감지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 err="1"/>
              <a:t>푸시알림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r>
              <a:rPr lang="en-US" altLang="ko-KR" sz="2400" b="1" dirty="0"/>
              <a:t>º </a:t>
            </a:r>
            <a:r>
              <a:rPr lang="ko-KR" altLang="en-US" sz="2400" b="1" dirty="0"/>
              <a:t>개발에서 제외할 기능</a:t>
            </a:r>
            <a:endParaRPr lang="en-US" altLang="ko-KR" sz="2400" b="1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없음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533175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5407" y="1720785"/>
            <a:ext cx="101300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 </a:t>
            </a:r>
            <a:r>
              <a:rPr lang="en-US" altLang="ko-KR" sz="2800" b="1" dirty="0"/>
              <a:t>1. </a:t>
            </a:r>
            <a:r>
              <a:rPr lang="ko-KR" altLang="en-US" sz="2800" b="1" dirty="0"/>
              <a:t>졸업작품 </a:t>
            </a:r>
            <a:r>
              <a:rPr lang="en-US" altLang="ko-KR" sz="2800" b="1" dirty="0"/>
              <a:t>GitHub </a:t>
            </a:r>
            <a:r>
              <a:rPr lang="ko-KR" altLang="en-US" sz="2800" b="1" dirty="0"/>
              <a:t>주소        </a:t>
            </a:r>
            <a:endParaRPr lang="en-US" altLang="ko-KR" sz="2800" b="1" dirty="0"/>
          </a:p>
          <a:p>
            <a:r>
              <a:rPr lang="en-US" altLang="ko-KR" sz="2800" b="1" dirty="0"/>
              <a:t>     https://github.com/jhmoon1211/CATMINT.git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5407" y="3084460"/>
            <a:ext cx="1013002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 2.</a:t>
            </a:r>
            <a:r>
              <a:rPr lang="ko-KR" altLang="en-US" sz="2800" b="1" dirty="0"/>
              <a:t> </a:t>
            </a:r>
            <a:r>
              <a:rPr lang="ko-KR" altLang="en-US" sz="2800" b="1" dirty="0" err="1"/>
              <a:t>팀원별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GitHub ID</a:t>
            </a:r>
          </a:p>
          <a:p>
            <a:r>
              <a:rPr lang="en-US" altLang="ko-KR" sz="2800" b="1" dirty="0"/>
              <a:t>     </a:t>
            </a:r>
            <a:r>
              <a:rPr lang="ko-KR" altLang="en-US" sz="2800" b="1" dirty="0"/>
              <a:t>팀장 </a:t>
            </a:r>
            <a:r>
              <a:rPr lang="en-US" altLang="ko-KR" sz="2800" b="1" dirty="0"/>
              <a:t>: </a:t>
            </a:r>
            <a:r>
              <a:rPr lang="ko-KR" altLang="en-US" sz="2800" b="1" dirty="0"/>
              <a:t>이가원</a:t>
            </a:r>
            <a:endParaRPr lang="en-US" altLang="ko-KR" sz="2800" b="1" dirty="0"/>
          </a:p>
          <a:p>
            <a:r>
              <a:rPr lang="en-US" altLang="ko-KR" sz="2800" b="1" dirty="0"/>
              <a:t>        ID : rkdnjs97</a:t>
            </a:r>
          </a:p>
          <a:p>
            <a:r>
              <a:rPr lang="en-US" altLang="ko-KR" sz="2800" b="1" dirty="0"/>
              <a:t>     </a:t>
            </a:r>
            <a:r>
              <a:rPr lang="ko-KR" altLang="en-US" sz="2800" b="1" dirty="0"/>
              <a:t>팀원 </a:t>
            </a:r>
            <a:r>
              <a:rPr lang="en-US" altLang="ko-KR" sz="2800" b="1" dirty="0"/>
              <a:t>: </a:t>
            </a:r>
            <a:r>
              <a:rPr lang="ko-KR" altLang="en-US" sz="2800" b="1" dirty="0" err="1"/>
              <a:t>박예리</a:t>
            </a:r>
            <a:endParaRPr lang="en-US" altLang="ko-KR" sz="2800" b="1" dirty="0"/>
          </a:p>
          <a:p>
            <a:r>
              <a:rPr lang="en-US" altLang="ko-KR" sz="2800" b="1" dirty="0"/>
              <a:t>	ID : pyr7221</a:t>
            </a:r>
          </a:p>
          <a:p>
            <a:r>
              <a:rPr lang="en-US" altLang="ko-KR" sz="2800" b="1" dirty="0"/>
              <a:t>     </a:t>
            </a:r>
            <a:r>
              <a:rPr lang="ko-KR" altLang="en-US" sz="2800" b="1" dirty="0"/>
              <a:t>팀원 </a:t>
            </a:r>
            <a:r>
              <a:rPr lang="en-US" altLang="ko-KR" sz="2800" b="1" dirty="0"/>
              <a:t>: </a:t>
            </a:r>
            <a:r>
              <a:rPr lang="ko-KR" altLang="en-US" sz="2800" b="1" dirty="0" err="1"/>
              <a:t>문지호</a:t>
            </a:r>
            <a:endParaRPr lang="en-US" altLang="ko-KR" sz="2800" b="1" dirty="0"/>
          </a:p>
          <a:p>
            <a:r>
              <a:rPr lang="en-US" altLang="ko-KR" sz="2800" b="1" dirty="0"/>
              <a:t>       ID : jhmoon1211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6226" y="528461"/>
            <a:ext cx="1176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현황</a:t>
            </a:r>
            <a:r>
              <a:rPr lang="en-US" altLang="ko-K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03594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5407" y="54554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업무 분담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856764"/>
              </p:ext>
            </p:extLst>
          </p:nvPr>
        </p:nvGraphicFramePr>
        <p:xfrm>
          <a:off x="1992000" y="1802408"/>
          <a:ext cx="8208000" cy="460170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B5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문지호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B5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박예리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B5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B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5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자료수집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itchFamily="50" charset="-127"/>
                          <a:ea typeface="맑은 고딕" pitchFamily="50" charset="-127"/>
                        </a:rPr>
                        <a:t>OpenCV, </a:t>
                      </a:r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알고리즘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어플리케이션</a:t>
                      </a:r>
                      <a:r>
                        <a:rPr lang="en-US" altLang="ko-KR" dirty="0">
                          <a:latin typeface="맑은 고딕" pitchFamily="50" charset="-127"/>
                          <a:ea typeface="맑은 고딕" pitchFamily="50" charset="-127"/>
                        </a:rPr>
                        <a:t>, DB 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하드웨어</a:t>
                      </a:r>
                      <a:r>
                        <a:rPr lang="en-US" altLang="ko-KR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어플리케이션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+mn-ea"/>
                        </a:rPr>
                        <a:t>어플리케이션</a:t>
                      </a:r>
                      <a:r>
                        <a:rPr lang="en-US" altLang="ko-KR" dirty="0"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lang="ko-KR" altLang="en-US" dirty="0">
                          <a:latin typeface="맑은 고딕" pitchFamily="50" charset="-127"/>
                          <a:ea typeface="+mn-ea"/>
                        </a:rPr>
                        <a:t>시스템</a:t>
                      </a:r>
                      <a:endParaRPr lang="en-US" altLang="ko-KR" dirty="0">
                        <a:latin typeface="맑은 고딕" pitchFamily="50" charset="-127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+mn-ea"/>
                        </a:rPr>
                        <a:t>하드웨어</a:t>
                      </a:r>
                      <a:r>
                        <a:rPr lang="en-US" altLang="ko-KR" dirty="0">
                          <a:latin typeface="맑은 고딕" pitchFamily="50" charset="-127"/>
                          <a:ea typeface="+mn-ea"/>
                        </a:rPr>
                        <a:t>,</a:t>
                      </a:r>
                      <a:r>
                        <a:rPr lang="ko-KR" altLang="en-US" dirty="0">
                          <a:latin typeface="맑은 고딕" pitchFamily="50" charset="-127"/>
                          <a:ea typeface="+mn-ea"/>
                        </a:rPr>
                        <a:t> 서버</a:t>
                      </a:r>
                      <a:r>
                        <a:rPr lang="en-US" altLang="ko-KR" dirty="0">
                          <a:latin typeface="맑은 고딕" pitchFamily="50" charset="-127"/>
                          <a:ea typeface="+mn-ea"/>
                        </a:rPr>
                        <a:t>, DB</a:t>
                      </a:r>
                      <a:endParaRPr lang="ko-KR" altLang="en-US" dirty="0"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영상처리</a:t>
                      </a:r>
                      <a:r>
                        <a:rPr lang="en-US" altLang="ko-KR" dirty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웹 스트리밍</a:t>
                      </a:r>
                      <a:endParaRPr lang="en-US" altLang="ko-KR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하드웨어</a:t>
                      </a:r>
                      <a:r>
                        <a:rPr lang="en-US" altLang="ko-KR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itchFamily="50" charset="-127"/>
                          <a:ea typeface="+mn-ea"/>
                        </a:rPr>
                        <a:t>서버</a:t>
                      </a:r>
                      <a:r>
                        <a:rPr lang="en-US" altLang="ko-KR" dirty="0">
                          <a:latin typeface="맑은 고딕" pitchFamily="50" charset="-127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안드로이드</a:t>
                      </a:r>
                      <a:r>
                        <a:rPr lang="en-US" altLang="ko-KR" dirty="0">
                          <a:latin typeface="맑은 고딕" pitchFamily="50" charset="-127"/>
                          <a:ea typeface="맑은 고딕" pitchFamily="50" charset="-127"/>
                        </a:rPr>
                        <a:t>, DB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  <a:r>
                        <a:rPr lang="en-US" altLang="ko-KR" dirty="0">
                          <a:latin typeface="맑은 고딕" pitchFamily="50" charset="-127"/>
                          <a:ea typeface="맑은 고딕" pitchFamily="50" charset="-127"/>
                        </a:rPr>
                        <a:t>, DB, 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하드웨어</a:t>
                      </a:r>
                      <a:endParaRPr lang="en-US" altLang="ko-KR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하드웨어</a:t>
                      </a:r>
                      <a:r>
                        <a:rPr lang="en-US" altLang="ko-KR" dirty="0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서버 통신 테스트</a:t>
                      </a:r>
                      <a:endParaRPr lang="en-US" altLang="ko-KR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앱</a:t>
                      </a:r>
                      <a:r>
                        <a:rPr lang="en-US" altLang="ko-KR" dirty="0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서버 통신 테스트</a:t>
                      </a:r>
                      <a:endParaRPr lang="en-US" altLang="ko-KR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하드웨어 제어 테스트</a:t>
                      </a:r>
                      <a:endParaRPr lang="en-US" altLang="ko-KR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itchFamily="50" charset="-127"/>
                          <a:ea typeface="맑은 고딕" pitchFamily="50" charset="-127"/>
                        </a:rPr>
                        <a:t>영상 인식률 및 처리 속도 테스트</a:t>
                      </a:r>
                      <a:endParaRPr lang="en-US" altLang="ko-KR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123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5407" y="54554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졸업 연구 수행 일정</a:t>
            </a:r>
          </a:p>
        </p:txBody>
      </p:sp>
      <p:pic>
        <p:nvPicPr>
          <p:cNvPr id="4" name="내용 개체 틀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15" y="1744601"/>
            <a:ext cx="8557601" cy="4727503"/>
          </a:xfr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150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5407" y="54554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필요기술 및 참고 문헌</a:t>
            </a:r>
            <a:endParaRPr lang="en-US" altLang="ko-KR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5407" y="1468382"/>
            <a:ext cx="113453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서적</a:t>
            </a:r>
            <a:endParaRPr lang="en-US" altLang="ko-KR" sz="2000" b="1" dirty="0"/>
          </a:p>
          <a:p>
            <a:r>
              <a:rPr lang="en-US" altLang="ko-KR" sz="2000" dirty="0"/>
              <a:t>-   DB : </a:t>
            </a:r>
            <a:r>
              <a:rPr lang="ko-KR" altLang="en-US" sz="2000" dirty="0"/>
              <a:t>데이터베이스 배움터</a:t>
            </a:r>
            <a:r>
              <a:rPr lang="en-US" altLang="ko-KR" sz="2000" dirty="0"/>
              <a:t>(MS SQL Server </a:t>
            </a:r>
            <a:r>
              <a:rPr lang="ko-KR" altLang="en-US" sz="2000" dirty="0"/>
              <a:t>기반</a:t>
            </a:r>
            <a:r>
              <a:rPr lang="en-US" altLang="ko-KR" sz="2000" dirty="0"/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/>
              <a:t>안드로이드 </a:t>
            </a:r>
            <a:r>
              <a:rPr lang="en-US" altLang="ko-KR" sz="2000" dirty="0"/>
              <a:t>: </a:t>
            </a:r>
            <a:r>
              <a:rPr lang="ko-KR" altLang="en-US" sz="2000" dirty="0"/>
              <a:t>그림으로 쉽게 설명하는 안드로이드</a:t>
            </a:r>
            <a:r>
              <a:rPr lang="en-US" altLang="ko-KR" sz="2000" dirty="0"/>
              <a:t> </a:t>
            </a:r>
            <a:r>
              <a:rPr lang="ko-KR" altLang="en-US" sz="2000" dirty="0"/>
              <a:t>프로그래밍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 err="1"/>
              <a:t>라즈베리파이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라즈베리파이</a:t>
            </a:r>
            <a:r>
              <a:rPr lang="en-US" altLang="ko-KR" sz="2000" dirty="0"/>
              <a:t>3</a:t>
            </a:r>
            <a:r>
              <a:rPr lang="ko-KR" altLang="en-US" sz="2000" dirty="0"/>
              <a:t>을 이용한 사물인터넷 기초부터 실무까지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리눅스 </a:t>
            </a:r>
            <a:r>
              <a:rPr lang="en-US" altLang="ko-KR" sz="2000" dirty="0"/>
              <a:t>: </a:t>
            </a:r>
            <a:r>
              <a:rPr lang="ko-KR" altLang="en-US" sz="2000" dirty="0"/>
              <a:t>리눅스 서버를 다루는 기술</a:t>
            </a:r>
            <a:endParaRPr lang="en-US" altLang="ko-KR" sz="2000" dirty="0"/>
          </a:p>
          <a:p>
            <a:endParaRPr lang="en-US" altLang="ko-KR" sz="2000" b="1" dirty="0"/>
          </a:p>
          <a:p>
            <a:r>
              <a:rPr lang="ko-KR" altLang="en-US" sz="2000" b="1" dirty="0"/>
              <a:t>레이저 포인터 구동</a:t>
            </a:r>
            <a:endParaRPr lang="en-US" altLang="ko-KR" sz="2000" b="1" dirty="0"/>
          </a:p>
          <a:p>
            <a:r>
              <a:rPr lang="en-US" altLang="ko-KR" sz="2000" dirty="0">
                <a:hlinkClick r:id="rId2"/>
              </a:rPr>
              <a:t>https://www.youtube.com/watch?v=h6axIEVzUzY</a:t>
            </a:r>
            <a:endParaRPr lang="en-US" altLang="ko-KR" sz="2000" dirty="0"/>
          </a:p>
          <a:p>
            <a:endParaRPr lang="en-US" altLang="ko-KR" sz="2000" b="1" dirty="0"/>
          </a:p>
          <a:p>
            <a:r>
              <a:rPr lang="ko-KR" altLang="en-US" sz="2000" b="1" dirty="0"/>
              <a:t>스트리밍</a:t>
            </a:r>
            <a:endParaRPr lang="en-US" altLang="ko-KR" sz="2000" b="1" dirty="0"/>
          </a:p>
          <a:p>
            <a:r>
              <a:rPr lang="en-US" altLang="ko-KR" sz="2000" dirty="0">
                <a:hlinkClick r:id="rId3"/>
              </a:rPr>
              <a:t>http://pnetherwood.blogspot.de/2015/04/raspberry-pi-video-streaming-to-android.html</a:t>
            </a:r>
            <a:endParaRPr lang="en-US" altLang="ko-KR" sz="2000" dirty="0"/>
          </a:p>
          <a:p>
            <a:r>
              <a:rPr lang="en-US" altLang="ko-KR" sz="2000" u="sng" dirty="0">
                <a:hlinkClick r:id="rId4"/>
              </a:rPr>
              <a:t>http://www.rasplay.org/?p=7174</a:t>
            </a:r>
            <a:endParaRPr lang="ko-KR" altLang="ko-KR" sz="2000" dirty="0"/>
          </a:p>
          <a:p>
            <a:endParaRPr lang="en-US" altLang="ko-KR" sz="2000" b="1" dirty="0"/>
          </a:p>
          <a:p>
            <a:r>
              <a:rPr lang="ko-KR" altLang="en-US" sz="2000" b="1" dirty="0"/>
              <a:t>하드웨어</a:t>
            </a:r>
            <a:endParaRPr lang="en-US" altLang="ko-KR" sz="2000" b="1" dirty="0"/>
          </a:p>
          <a:p>
            <a:r>
              <a:rPr lang="en-US" altLang="ko-KR" sz="2000" u="sng" dirty="0">
                <a:hlinkClick r:id="rId5"/>
              </a:rPr>
              <a:t>http://www.kocoafab.cc/tutorial/view/340</a:t>
            </a:r>
            <a:endParaRPr lang="ko-KR" altLang="ko-KR" sz="2000" dirty="0"/>
          </a:p>
          <a:p>
            <a:pPr lvl="0"/>
            <a:r>
              <a:rPr lang="en-US" altLang="ko-KR" sz="2000" u="sng" dirty="0">
                <a:hlinkClick r:id="rId6"/>
              </a:rPr>
              <a:t>http://www.icbanq.com/pbloger/board_View.aspx?number=1080</a:t>
            </a:r>
            <a:endParaRPr lang="en-US" altLang="ko-KR" sz="2000" u="sng" dirty="0"/>
          </a:p>
          <a:p>
            <a:pPr lvl="0"/>
            <a:r>
              <a:rPr lang="en-US" altLang="ko-KR" sz="2000" u="sng" dirty="0">
                <a:hlinkClick r:id="rId7"/>
              </a:rPr>
              <a:t>http://www.rasplay.org/?p=6860</a:t>
            </a:r>
            <a:endParaRPr lang="en-US" altLang="ko-KR" sz="2000" b="1" u="sng" dirty="0"/>
          </a:p>
          <a:p>
            <a:pPr lvl="0"/>
            <a:endParaRPr lang="en-US" altLang="ko-KR" sz="2000" u="sng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11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539433"/>
            <a:ext cx="12192000" cy="3599726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5034534" y="2374428"/>
            <a:ext cx="2024963" cy="1929736"/>
          </a:xfrm>
          <a:prstGeom prst="ellipse">
            <a:avLst/>
          </a:prstGeom>
          <a:solidFill>
            <a:schemeClr val="accent1">
              <a:alpha val="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949032" y="2292947"/>
            <a:ext cx="2195966" cy="2092697"/>
          </a:xfrm>
          <a:prstGeom prst="ellipse">
            <a:avLst/>
          </a:prstGeom>
          <a:solidFill>
            <a:schemeClr val="accent1">
              <a:alpha val="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8152" y="2985353"/>
            <a:ext cx="129772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QnA</a:t>
            </a:r>
            <a:endParaRPr lang="ko-KR" altLang="en-US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51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8354" t="83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644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pc="-150" dirty="0"/>
          </a:p>
          <a:p>
            <a:r>
              <a:rPr lang="en-US" altLang="ko-KR" dirty="0"/>
              <a:t>				</a:t>
            </a:r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310396" y="1600542"/>
            <a:ext cx="3591525" cy="3422628"/>
          </a:xfrm>
          <a:prstGeom prst="ellipse">
            <a:avLst/>
          </a:prstGeom>
          <a:solidFill>
            <a:schemeClr val="accent1">
              <a:alpha val="0"/>
            </a:schemeClr>
          </a:solidFill>
          <a:ln w="41275"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310396" y="2940199"/>
            <a:ext cx="35915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Thank U </a:t>
            </a:r>
            <a:r>
              <a:rPr lang="en-US" altLang="ko-KR" sz="4500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</a:t>
            </a:r>
            <a:endParaRPr lang="ko-KR" altLang="en-US" sz="4500" b="1" dirty="0"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7824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2729" y="5802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아이디어 개요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288" y="1648605"/>
            <a:ext cx="11994390" cy="4048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  </a:t>
            </a:r>
            <a:r>
              <a:rPr lang="en-US" altLang="ko-KR" b="1" dirty="0"/>
              <a:t>&lt; </a:t>
            </a:r>
            <a:r>
              <a:rPr lang="ko-KR" altLang="en-US" b="1" dirty="0"/>
              <a:t>지난 발표에서 지적 사항 </a:t>
            </a:r>
            <a:r>
              <a:rPr lang="en-US" altLang="ko-KR" b="1" dirty="0"/>
              <a:t>&gt;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    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     </a:t>
            </a:r>
            <a:r>
              <a:rPr lang="ko-KR" altLang="en-US" dirty="0"/>
              <a:t>레이저 </a:t>
            </a:r>
            <a:r>
              <a:rPr lang="en-US" altLang="ko-KR" dirty="0"/>
              <a:t>Device </a:t>
            </a:r>
            <a:r>
              <a:rPr lang="ko-KR" altLang="en-US" dirty="0"/>
              <a:t>설계 보완</a:t>
            </a:r>
            <a:endParaRPr lang="en-US" altLang="ko-KR" dirty="0"/>
          </a:p>
          <a:p>
            <a:r>
              <a:rPr lang="en-US" altLang="ko-KR" b="1" dirty="0"/>
              <a:t>  </a:t>
            </a:r>
          </a:p>
          <a:p>
            <a:r>
              <a:rPr lang="en-US" altLang="ko-KR" b="1" dirty="0"/>
              <a:t> 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&lt; </a:t>
            </a:r>
            <a:r>
              <a:rPr lang="ko-KR" altLang="en-US" b="1" dirty="0"/>
              <a:t>지적 사항에 대한 답변 </a:t>
            </a:r>
            <a:r>
              <a:rPr lang="en-US" altLang="ko-KR" b="1" dirty="0"/>
              <a:t>&gt;</a:t>
            </a:r>
          </a:p>
          <a:p>
            <a:pPr>
              <a:lnSpc>
                <a:spcPct val="120000"/>
              </a:lnSpc>
            </a:pPr>
            <a:r>
              <a:rPr lang="en-US" altLang="ko-KR" b="1" dirty="0"/>
              <a:t>     </a:t>
            </a:r>
          </a:p>
          <a:p>
            <a:pPr>
              <a:lnSpc>
                <a:spcPct val="120000"/>
              </a:lnSpc>
            </a:pPr>
            <a:r>
              <a:rPr lang="en-US" altLang="ko-KR" b="1" dirty="0"/>
              <a:t>     </a:t>
            </a:r>
            <a:r>
              <a:rPr lang="en-US" altLang="ko-KR" dirty="0"/>
              <a:t>1.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고정시킬 부분을 상단에 박스형태로 제작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     2. </a:t>
            </a:r>
            <a:r>
              <a:rPr lang="ko-KR" altLang="en-US" dirty="0"/>
              <a:t>레이저 포인터는 바닥을 향해 동작해야 함으로 </a:t>
            </a:r>
            <a:r>
              <a:rPr lang="ko-KR" altLang="en-US" dirty="0" err="1"/>
              <a:t>라즈베리파이</a:t>
            </a:r>
            <a:r>
              <a:rPr lang="ko-KR" altLang="en-US" dirty="0"/>
              <a:t> 하단에 부착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     3. </a:t>
            </a:r>
            <a:r>
              <a:rPr lang="ko-KR" altLang="en-US" dirty="0"/>
              <a:t>카메라는 방 전체를 보여주기 위해 </a:t>
            </a:r>
            <a:r>
              <a:rPr lang="ko-KR" altLang="en-US" dirty="0" err="1"/>
              <a:t>라즈베리파이의</a:t>
            </a:r>
            <a:r>
              <a:rPr lang="ko-KR" altLang="en-US" dirty="0"/>
              <a:t> 상단에 아래를 향하도록 비스듬히 부착 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3922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2729" y="5802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아이디어 개요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81293" y="2717876"/>
            <a:ext cx="6065388" cy="2882661"/>
            <a:chOff x="595099" y="2255058"/>
            <a:chExt cx="6974260" cy="3314615"/>
          </a:xfrm>
        </p:grpSpPr>
        <p:grpSp>
          <p:nvGrpSpPr>
            <p:cNvPr id="7" name="그룹 6"/>
            <p:cNvGrpSpPr/>
            <p:nvPr/>
          </p:nvGrpSpPr>
          <p:grpSpPr>
            <a:xfrm>
              <a:off x="595099" y="2255058"/>
              <a:ext cx="3682905" cy="3314615"/>
              <a:chOff x="321917" y="2220098"/>
              <a:chExt cx="4567933" cy="411114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917" y="2220098"/>
                <a:ext cx="4567933" cy="41111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grpSp>
            <p:nvGrpSpPr>
              <p:cNvPr id="10" name="그룹 9"/>
              <p:cNvGrpSpPr/>
              <p:nvPr/>
            </p:nvGrpSpPr>
            <p:grpSpPr>
              <a:xfrm>
                <a:off x="1473200" y="2550160"/>
                <a:ext cx="1680094" cy="1798320"/>
                <a:chOff x="1473200" y="2550160"/>
                <a:chExt cx="1680094" cy="1798320"/>
              </a:xfrm>
            </p:grpSpPr>
            <p:cxnSp>
              <p:nvCxnSpPr>
                <p:cNvPr id="11" name="직선 연결선 10"/>
                <p:cNvCxnSpPr/>
                <p:nvPr/>
              </p:nvCxnSpPr>
              <p:spPr>
                <a:xfrm>
                  <a:off x="1473200" y="2550160"/>
                  <a:ext cx="165792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/>
                <p:cNvCxnSpPr/>
                <p:nvPr/>
              </p:nvCxnSpPr>
              <p:spPr>
                <a:xfrm>
                  <a:off x="1903614" y="4348480"/>
                  <a:ext cx="124968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그룹 12"/>
            <p:cNvGrpSpPr/>
            <p:nvPr/>
          </p:nvGrpSpPr>
          <p:grpSpPr>
            <a:xfrm>
              <a:off x="4278004" y="2255058"/>
              <a:ext cx="3291355" cy="3314615"/>
              <a:chOff x="5777345" y="2400207"/>
              <a:chExt cx="3291355" cy="3314615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7345" y="2400207"/>
                <a:ext cx="3291355" cy="3314615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5" name="사각형: 둥근 모서리 14"/>
              <p:cNvSpPr/>
              <p:nvPr/>
            </p:nvSpPr>
            <p:spPr>
              <a:xfrm>
                <a:off x="5860471" y="2867891"/>
                <a:ext cx="1651705" cy="706582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내용 개체 틀 2"/>
          <p:cNvSpPr txBox="1">
            <a:spLocks/>
          </p:cNvSpPr>
          <p:nvPr/>
        </p:nvSpPr>
        <p:spPr>
          <a:xfrm>
            <a:off x="6968603" y="2677847"/>
            <a:ext cx="4801491" cy="29627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dirty="0"/>
              <a:t>고양이를 놔두고 외출하는 경우가 잦아짐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주인과 고양이가 함께 할 수 있는 시간 감소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고양이의 활동량이 줄어듦</a:t>
            </a:r>
            <a:endParaRPr lang="en-US" altLang="ko-KR" sz="2200" dirty="0"/>
          </a:p>
          <a:p>
            <a:pPr marL="0" indent="0">
              <a:buFont typeface="Arial" pitchFamily="34" charset="0"/>
              <a:buNone/>
            </a:pPr>
            <a:endParaRPr lang="en-US" altLang="ko-KR" dirty="0"/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17" name="사각형: 둥근 모서리 16"/>
          <p:cNvSpPr/>
          <p:nvPr/>
        </p:nvSpPr>
        <p:spPr>
          <a:xfrm>
            <a:off x="830922" y="1801069"/>
            <a:ext cx="2211983" cy="533067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4E341D"/>
                </a:solidFill>
              </a:rPr>
              <a:t>개발 배경</a:t>
            </a:r>
          </a:p>
        </p:txBody>
      </p:sp>
    </p:spTree>
    <p:extLst>
      <p:ext uri="{BB962C8B-B14F-4D97-AF65-F5344CB8AC3E}">
        <p14:creationId xmlns:p14="http://schemas.microsoft.com/office/powerpoint/2010/main" val="7595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2729" y="5802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아이디어 개요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6861945" y="2604731"/>
            <a:ext cx="3906970" cy="3934183"/>
          </a:xfrm>
          <a:noFill/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200" dirty="0"/>
              <a:t>주인이 반려동물의 모습을 실시간으로 확인할 수 있어</a:t>
            </a:r>
            <a:r>
              <a:rPr lang="en-US" altLang="ko-KR" sz="2200" dirty="0"/>
              <a:t>    </a:t>
            </a:r>
            <a:r>
              <a:rPr lang="ko-KR" altLang="en-US" sz="2200" b="1" dirty="0">
                <a:solidFill>
                  <a:schemeClr val="bg1"/>
                </a:solidFill>
                <a:highlight>
                  <a:srgbClr val="FF0000"/>
                </a:highlight>
              </a:rPr>
              <a:t>불안감 해소 가능</a:t>
            </a:r>
            <a:endParaRPr lang="en-US" altLang="ko-KR" sz="2200" b="1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pPr>
              <a:lnSpc>
                <a:spcPct val="12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/>
              <a:t> 반려동물의 </a:t>
            </a:r>
            <a:r>
              <a:rPr lang="ko-KR" altLang="en-US" sz="2200" b="1" dirty="0">
                <a:solidFill>
                  <a:schemeClr val="bg1"/>
                </a:solidFill>
                <a:highlight>
                  <a:srgbClr val="FF0000"/>
                </a:highlight>
              </a:rPr>
              <a:t>활동량</a:t>
            </a:r>
            <a:r>
              <a:rPr lang="ko-KR" altLang="en-US" sz="2200" b="1" dirty="0">
                <a:highlight>
                  <a:srgbClr val="FF0000"/>
                </a:highlight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FF0000"/>
                </a:highlight>
              </a:rPr>
              <a:t>증가</a:t>
            </a:r>
            <a:endParaRPr lang="en-US" altLang="ko-KR" sz="2200" b="1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pPr>
              <a:lnSpc>
                <a:spcPct val="120000"/>
              </a:lnSpc>
            </a:pP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en-US" altLang="ko-KR" sz="2200" dirty="0">
                <a:highlight>
                  <a:srgbClr val="FF0000"/>
                </a:highlight>
              </a:rPr>
              <a:t> </a:t>
            </a:r>
            <a:r>
              <a:rPr lang="ko-KR" altLang="en-US" sz="2200" b="1" dirty="0">
                <a:solidFill>
                  <a:schemeClr val="bg1"/>
                </a:solidFill>
                <a:highlight>
                  <a:srgbClr val="FF0000"/>
                </a:highlight>
              </a:rPr>
              <a:t>반영구적으로 사용이 가능</a:t>
            </a:r>
            <a:r>
              <a:rPr lang="ko-KR" altLang="en-US" sz="2200" dirty="0"/>
              <a:t>하기</a:t>
            </a:r>
            <a:r>
              <a:rPr lang="ko-KR" altLang="en-US" sz="2200" b="1" dirty="0"/>
              <a:t> </a:t>
            </a:r>
            <a:r>
              <a:rPr lang="ko-KR" altLang="en-US" sz="2200" dirty="0"/>
              <a:t>때문에 경제적인 효과</a:t>
            </a:r>
            <a:endParaRPr lang="en-US" altLang="ko-KR" sz="2200" dirty="0"/>
          </a:p>
          <a:p>
            <a:pPr>
              <a:lnSpc>
                <a:spcPct val="120000"/>
              </a:lnSpc>
            </a:pPr>
            <a:endParaRPr lang="en-US" altLang="ko-KR" sz="2200" dirty="0"/>
          </a:p>
          <a:p>
            <a:pPr>
              <a:lnSpc>
                <a:spcPct val="120000"/>
              </a:lnSpc>
              <a:buFontTx/>
              <a:buChar char="-"/>
            </a:pPr>
            <a:endParaRPr lang="en-US" altLang="ko-KR" sz="2200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1134848" y="2661486"/>
            <a:ext cx="3873011" cy="2892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200" dirty="0"/>
              <a:t>스마트폰을 통해 </a:t>
            </a:r>
            <a:r>
              <a:rPr lang="ko-KR" altLang="en-US" sz="2250" b="1" dirty="0"/>
              <a:t>원격으로 </a:t>
            </a:r>
            <a:r>
              <a:rPr lang="en-US" altLang="ko-KR" sz="2250" b="1" dirty="0"/>
              <a:t>  </a:t>
            </a:r>
            <a:r>
              <a:rPr lang="ko-KR" altLang="en-US" sz="2250" b="1" dirty="0"/>
              <a:t>레이저 포인터 작동을 제어</a:t>
            </a:r>
            <a:endParaRPr lang="en-US" altLang="ko-KR" sz="2250" b="1" dirty="0"/>
          </a:p>
          <a:p>
            <a:pPr>
              <a:lnSpc>
                <a:spcPct val="120000"/>
              </a:lnSpc>
            </a:pP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ko-KR" altLang="en-US" sz="2200" dirty="0"/>
              <a:t>사용자가 지정한 </a:t>
            </a:r>
            <a:r>
              <a:rPr lang="ko-KR" altLang="en-US" sz="2250" b="1" dirty="0"/>
              <a:t>패턴을      저장하여 자동으로 놀아 줌</a:t>
            </a:r>
            <a:r>
              <a:rPr lang="en-US" altLang="ko-KR" sz="2250" dirty="0"/>
              <a:t> 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sz="2200" dirty="0"/>
          </a:p>
        </p:txBody>
      </p:sp>
      <p:sp>
        <p:nvSpPr>
          <p:cNvPr id="15" name="사각형: 둥근 모서리 14"/>
          <p:cNvSpPr/>
          <p:nvPr/>
        </p:nvSpPr>
        <p:spPr>
          <a:xfrm>
            <a:off x="1833348" y="1784477"/>
            <a:ext cx="2211983" cy="533067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4E341D"/>
                </a:solidFill>
              </a:rPr>
              <a:t>목표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7597249" y="1784477"/>
            <a:ext cx="2211983" cy="533067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4E341D"/>
                </a:solidFill>
              </a:rPr>
              <a:t>기대효과</a:t>
            </a:r>
          </a:p>
        </p:txBody>
      </p:sp>
      <p:sp>
        <p:nvSpPr>
          <p:cNvPr id="17" name="화살표: 오른쪽 16"/>
          <p:cNvSpPr/>
          <p:nvPr/>
        </p:nvSpPr>
        <p:spPr>
          <a:xfrm>
            <a:off x="5312420" y="3534213"/>
            <a:ext cx="1261589" cy="810227"/>
          </a:xfrm>
          <a:prstGeom prst="rightArrow">
            <a:avLst/>
          </a:prstGeom>
          <a:solidFill>
            <a:srgbClr val="A5A5A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45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5407" y="54554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관련 연구 및 사례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29" b="96636" l="1633" r="98004">
                        <a14:foregroundMark x1="35753" y1="17383" x2="35753" y2="17383"/>
                        <a14:foregroundMark x1="15608" y1="82991" x2="15608" y2="82991"/>
                        <a14:foregroundMark x1="3811" y1="91963" x2="4174" y2="90467"/>
                        <a14:foregroundMark x1="1633" y1="96636" x2="1633" y2="96636"/>
                        <a14:foregroundMark x1="10708" y1="71776" x2="11252" y2="70841"/>
                        <a14:foregroundMark x1="58258" y1="68411" x2="58258" y2="68411"/>
                        <a14:foregroundMark x1="39020" y1="80374" x2="39020" y2="80374"/>
                        <a14:foregroundMark x1="66425" y1="67850" x2="66425" y2="67850"/>
                        <a14:foregroundMark x1="70962" y1="93271" x2="70962" y2="93271"/>
                        <a14:foregroundMark x1="60980" y1="93832" x2="60980" y2="93832"/>
                        <a14:foregroundMark x1="7804" y1="65047" x2="7804" y2="65047"/>
                        <a14:foregroundMark x1="4900" y1="78692" x2="4900" y2="78692"/>
                        <a14:foregroundMark x1="38294" y1="57009" x2="38294" y2="57009"/>
                        <a14:foregroundMark x1="10526" y1="59813" x2="10526" y2="59813"/>
                        <a14:foregroundMark x1="44646" y1="51963" x2="44646" y2="51963"/>
                        <a14:foregroundMark x1="31579" y1="51963" x2="31579" y2="51963"/>
                        <a14:foregroundMark x1="5445" y1="58131" x2="5445" y2="58131"/>
                        <a14:foregroundMark x1="79310" y1="91776" x2="79310" y2="91776"/>
                        <a14:foregroundMark x1="74410" y1="88037" x2="74410" y2="88037"/>
                        <a14:foregroundMark x1="41561" y1="49533" x2="41561" y2="49533"/>
                        <a14:foregroundMark x1="4900" y1="57009" x2="39564" y2="54393"/>
                        <a14:backgroundMark x1="47005" y1="45047" x2="46279" y2="41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06" r="2781"/>
          <a:stretch/>
        </p:blipFill>
        <p:spPr>
          <a:xfrm>
            <a:off x="1054525" y="2808098"/>
            <a:ext cx="2671825" cy="24815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85086" y="1883809"/>
            <a:ext cx="1543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레이저볼</a:t>
            </a:r>
            <a:endParaRPr lang="en-US" altLang="ko-KR" sz="22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62" y="2808097"/>
            <a:ext cx="2623561" cy="24815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0" t="11150" r="10540" b="7174"/>
          <a:stretch/>
        </p:blipFill>
        <p:spPr>
          <a:xfrm>
            <a:off x="8657854" y="2808098"/>
            <a:ext cx="2662176" cy="24815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23870" y="1888603"/>
            <a:ext cx="1704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레이저 러너</a:t>
            </a:r>
            <a:endParaRPr lang="en-US" altLang="ko-KR" sz="2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331016" y="1883810"/>
            <a:ext cx="13158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오비</a:t>
            </a:r>
            <a:r>
              <a:rPr lang="en-US" altLang="ko-KR" sz="2200" b="1" dirty="0"/>
              <a:t>(Obi)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1061" y="5289614"/>
            <a:ext cx="276979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타이머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속도 조절 모드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57854" y="5284319"/>
            <a:ext cx="2453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원격 조종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자동 모드 지원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1054525" y="5422819"/>
            <a:ext cx="2404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움직이며 레이저 출력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21542" y="2332963"/>
            <a:ext cx="2404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http://item2.gmarket.co.kr/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5186039" y="2332962"/>
            <a:ext cx="2623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7"/>
              </a:rPr>
              <a:t>http://item2.gmarket.co.kr/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9069156" y="2333042"/>
            <a:ext cx="2453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8"/>
              </a:rPr>
              <a:t>https://www.kickstarter.com/</a:t>
            </a:r>
            <a:endParaRPr lang="ko-KR" altLang="en-US" sz="1000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96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319757" y="2218432"/>
            <a:ext cx="2485294" cy="307311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812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시스템 수행 시나리오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Picture 2" descr="서버, 하드웨어, 네트워크, 컴퓨터, 데이터베이스, 서비스, 웹, 데이터 센터, 네트워킹, 호스팅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627" y="3018636"/>
            <a:ext cx="1751886" cy="213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base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711" y="4020162"/>
            <a:ext cx="861458" cy="86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840451" y="2600323"/>
            <a:ext cx="1600200" cy="2562225"/>
            <a:chOff x="7315200" y="457199"/>
            <a:chExt cx="3133726" cy="5505451"/>
          </a:xfrm>
        </p:grpSpPr>
        <p:pic>
          <p:nvPicPr>
            <p:cNvPr id="10" name="Picture 2" descr="android phone png에 대한 이미지 검색결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32" t="7134" r="26069" b="6957"/>
            <a:stretch/>
          </p:blipFill>
          <p:spPr bwMode="auto">
            <a:xfrm>
              <a:off x="7315200" y="457199"/>
              <a:ext cx="3133726" cy="5505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7743568" y="1342768"/>
              <a:ext cx="2331308" cy="17865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영상 </a:t>
              </a:r>
              <a:r>
                <a:rPr lang="ko-KR" altLang="en-US" sz="1200" dirty="0" err="1"/>
                <a:t>스트리밍</a:t>
              </a:r>
              <a:endParaRPr lang="ko-KR" altLang="en-US" sz="1200" dirty="0"/>
            </a:p>
          </p:txBody>
        </p:sp>
        <p:sp>
          <p:nvSpPr>
            <p:cNvPr id="12" name="이등변 삼각형 11"/>
            <p:cNvSpPr/>
            <p:nvPr/>
          </p:nvSpPr>
          <p:spPr>
            <a:xfrm>
              <a:off x="8625514" y="3297707"/>
              <a:ext cx="542925" cy="468039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12"/>
            <p:cNvSpPr/>
            <p:nvPr/>
          </p:nvSpPr>
          <p:spPr>
            <a:xfrm rot="16200000">
              <a:off x="8030088" y="3841288"/>
              <a:ext cx="542925" cy="468039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5400000">
              <a:off x="9227712" y="3841288"/>
              <a:ext cx="542925" cy="468039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 rot="10800000">
              <a:off x="8625514" y="4385108"/>
              <a:ext cx="542925" cy="468039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0"/>
            <p:cNvSpPr/>
            <p:nvPr/>
          </p:nvSpPr>
          <p:spPr>
            <a:xfrm>
              <a:off x="7754262" y="4853148"/>
              <a:ext cx="951587" cy="31251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음성출력</a:t>
              </a:r>
            </a:p>
          </p:txBody>
        </p:sp>
        <p:sp>
          <p:nvSpPr>
            <p:cNvPr id="17" name="모서리가 둥근 직사각형 11"/>
            <p:cNvSpPr/>
            <p:nvPr/>
          </p:nvSpPr>
          <p:spPr>
            <a:xfrm>
              <a:off x="9426697" y="4853148"/>
              <a:ext cx="612994" cy="31251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설정</a:t>
              </a:r>
            </a:p>
          </p:txBody>
        </p:sp>
      </p:grpSp>
      <p:pic>
        <p:nvPicPr>
          <p:cNvPr id="18" name="Picture 2" descr="사람 png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37" y="2600323"/>
            <a:ext cx="1284911" cy="26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오른쪽 화살표 12"/>
          <p:cNvSpPr/>
          <p:nvPr/>
        </p:nvSpPr>
        <p:spPr>
          <a:xfrm>
            <a:off x="1764715" y="3374281"/>
            <a:ext cx="935507" cy="31499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4"/>
          <p:cNvSpPr/>
          <p:nvPr/>
        </p:nvSpPr>
        <p:spPr>
          <a:xfrm flipH="1">
            <a:off x="1764715" y="4005771"/>
            <a:ext cx="935507" cy="31499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957435" y="5401145"/>
            <a:ext cx="1381459" cy="37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모바일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31408" y="5409172"/>
            <a:ext cx="1381459" cy="37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49386" y="5391677"/>
            <a:ext cx="2419350" cy="37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PythonServer</a:t>
            </a:r>
            <a:r>
              <a:rPr lang="en-US" altLang="ko-KR" dirty="0"/>
              <a:t>    DB</a:t>
            </a:r>
            <a:endParaRPr lang="ko-KR" altLang="en-US" dirty="0"/>
          </a:p>
        </p:txBody>
      </p:sp>
      <p:sp>
        <p:nvSpPr>
          <p:cNvPr id="24" name="오른쪽 화살표 18"/>
          <p:cNvSpPr/>
          <p:nvPr/>
        </p:nvSpPr>
        <p:spPr>
          <a:xfrm>
            <a:off x="4642997" y="3341323"/>
            <a:ext cx="990634" cy="32917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19"/>
          <p:cNvSpPr/>
          <p:nvPr/>
        </p:nvSpPr>
        <p:spPr>
          <a:xfrm flipH="1">
            <a:off x="4642997" y="3972813"/>
            <a:ext cx="990634" cy="32917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94411" y="1921364"/>
            <a:ext cx="202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놀아주기 모드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backgroundMark x1="62723" y1="72586" x2="62723" y2="72586"/>
                        <a14:backgroundMark x1="61483" y1="72189" x2="61483" y2="72189"/>
                        <a14:backgroundMark x1="60243" y1="73016" x2="60243" y2="73016"/>
                        <a14:backgroundMark x1="60565" y1="72189" x2="60565" y2="72189"/>
                        <a14:backgroundMark x1="70139" y1="72586" x2="70139" y2="72586"/>
                        <a14:backgroundMark x1="68601" y1="74239" x2="68601" y2="74239"/>
                        <a14:backgroundMark x1="68899" y1="75066" x2="68899" y2="75066"/>
                        <a14:backgroundMark x1="71379" y1="75066" x2="71379" y2="75066"/>
                        <a14:backgroundMark x1="71379" y1="73413" x2="71379" y2="73413"/>
                        <a14:backgroundMark x1="71701" y1="73843" x2="71701" y2="73843"/>
                        <a14:backgroundMark x1="71701" y1="74669" x2="71701" y2="74669"/>
                        <a14:backgroundMark x1="71701" y1="74669" x2="71701" y2="74669"/>
                        <a14:backgroundMark x1="60863" y1="75496" x2="60863" y2="75496"/>
                        <a14:backgroundMark x1="61806" y1="74669" x2="61806" y2="74669"/>
                        <a14:backgroundMark x1="62723" y1="71759" x2="62723" y2="71759"/>
                        <a14:backgroundMark x1="63343" y1="70933" x2="63343" y2="70933"/>
                        <a14:backgroundMark x1="63120" y1="73975" x2="63120" y2="73975"/>
                        <a14:backgroundMark x1="62847" y1="74802" x2="62847" y2="74802"/>
                        <a14:backgroundMark x1="63641" y1="72917" x2="63641" y2="72917"/>
                      </a14:backgroundRemoval>
                    </a14:imgEffect>
                  </a14:imgLayer>
                </a14:imgProps>
              </a:ext>
            </a:extLst>
          </a:blip>
          <a:srcRect l="12638" t="19679" b="24164"/>
          <a:stretch/>
        </p:blipFill>
        <p:spPr>
          <a:xfrm rot="5400000">
            <a:off x="9836329" y="3497235"/>
            <a:ext cx="2508075" cy="12091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871674" y="5420152"/>
            <a:ext cx="1381459" cy="37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Hardware</a:t>
            </a:r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00" b="97667" l="2667" r="98667">
                        <a14:backgroundMark x1="27000" y1="59000" x2="27000" y2="59000"/>
                        <a14:backgroundMark x1="31000" y1="69333" x2="31000" y2="69333"/>
                        <a14:backgroundMark x1="18667" y1="55000" x2="18667" y2="55000"/>
                        <a14:backgroundMark x1="24000" y1="56333" x2="24000" y2="56333"/>
                        <a14:backgroundMark x1="33667" y1="56667" x2="33667" y2="56667"/>
                        <a14:backgroundMark x1="38000" y1="60000" x2="38000" y2="60000"/>
                        <a14:backgroundMark x1="32667" y1="69333" x2="32667" y2="69333"/>
                        <a14:backgroundMark x1="19333" y1="66000" x2="19333" y2="66000"/>
                        <a14:backgroundMark x1="26333" y1="68000" x2="26333" y2="68000"/>
                        <a14:backgroundMark x1="37000" y1="74333" x2="37000" y2="74333"/>
                        <a14:backgroundMark x1="41333" y1="77667" x2="41333" y2="77667"/>
                        <a14:backgroundMark x1="25000" y1="78333" x2="25000" y2="78333"/>
                        <a14:backgroundMark x1="34333" y1="80667" x2="34333" y2="80667"/>
                        <a14:backgroundMark x1="37000" y1="65000" x2="37000" y2="65000"/>
                        <a14:backgroundMark x1="38333" y1="55333" x2="38333" y2="55333"/>
                        <a14:backgroundMark x1="39333" y1="71667" x2="39333" y2="7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98" t="17966" r="53096" b="45314"/>
          <a:stretch/>
        </p:blipFill>
        <p:spPr>
          <a:xfrm>
            <a:off x="9561116" y="3087671"/>
            <a:ext cx="945951" cy="717516"/>
          </a:xfrm>
          <a:prstGeom prst="rect">
            <a:avLst/>
          </a:prstGeom>
        </p:spPr>
      </p:pic>
      <p:sp>
        <p:nvSpPr>
          <p:cNvPr id="30" name="오른쪽 화살표 18"/>
          <p:cNvSpPr/>
          <p:nvPr/>
        </p:nvSpPr>
        <p:spPr>
          <a:xfrm>
            <a:off x="8115283" y="3332180"/>
            <a:ext cx="990634" cy="32917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19"/>
          <p:cNvSpPr/>
          <p:nvPr/>
        </p:nvSpPr>
        <p:spPr>
          <a:xfrm flipH="1">
            <a:off x="8115283" y="3963670"/>
            <a:ext cx="990634" cy="32917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9273">
            <a:off x="9599188" y="2273330"/>
            <a:ext cx="1815759" cy="91744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97476" y="3995726"/>
            <a:ext cx="851954" cy="102893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40621" y="2567908"/>
            <a:ext cx="21907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2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8372" y="518129"/>
            <a:ext cx="11783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시스템 수행 시나리오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6940" y="1937681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자동모드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806940" y="2696414"/>
            <a:ext cx="1807922" cy="2807741"/>
            <a:chOff x="7315200" y="457199"/>
            <a:chExt cx="3133726" cy="5505451"/>
          </a:xfrm>
        </p:grpSpPr>
        <p:pic>
          <p:nvPicPr>
            <p:cNvPr id="9" name="Picture 2" descr="android phone png에 대한 이미지 검색결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32" t="7134" r="26069" b="6957"/>
            <a:stretch/>
          </p:blipFill>
          <p:spPr bwMode="auto">
            <a:xfrm>
              <a:off x="7315200" y="457199"/>
              <a:ext cx="3133726" cy="5505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7743568" y="1342768"/>
              <a:ext cx="2331308" cy="17865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영상 </a:t>
              </a:r>
              <a:r>
                <a:rPr lang="ko-KR" altLang="en-US" sz="1200" dirty="0" err="1"/>
                <a:t>스트리밍</a:t>
              </a:r>
              <a:endParaRPr lang="ko-KR" altLang="en-US" sz="1200" dirty="0"/>
            </a:p>
          </p:txBody>
        </p:sp>
        <p:sp>
          <p:nvSpPr>
            <p:cNvPr id="11" name="이등변 삼각형 10"/>
            <p:cNvSpPr/>
            <p:nvPr/>
          </p:nvSpPr>
          <p:spPr>
            <a:xfrm>
              <a:off x="8625514" y="3297707"/>
              <a:ext cx="542925" cy="468039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8030088" y="3841288"/>
              <a:ext cx="542925" cy="468039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9227712" y="3841288"/>
              <a:ext cx="542925" cy="468039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0800000">
              <a:off x="8625514" y="4385108"/>
              <a:ext cx="542925" cy="468039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9"/>
            <p:cNvSpPr/>
            <p:nvPr/>
          </p:nvSpPr>
          <p:spPr>
            <a:xfrm>
              <a:off x="7754262" y="4853148"/>
              <a:ext cx="951587" cy="31251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음성출력</a:t>
              </a:r>
            </a:p>
          </p:txBody>
        </p:sp>
        <p:sp>
          <p:nvSpPr>
            <p:cNvPr id="16" name="모서리가 둥근 직사각형 10"/>
            <p:cNvSpPr/>
            <p:nvPr/>
          </p:nvSpPr>
          <p:spPr>
            <a:xfrm>
              <a:off x="9426697" y="4853148"/>
              <a:ext cx="612994" cy="31251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설정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54076" y="5482095"/>
            <a:ext cx="1381459" cy="37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모바일</a:t>
            </a:r>
            <a:endParaRPr lang="ko-KR" altLang="en-US" dirty="0"/>
          </a:p>
        </p:txBody>
      </p:sp>
      <p:sp>
        <p:nvSpPr>
          <p:cNvPr id="18" name="오른쪽 화살표 12"/>
          <p:cNvSpPr/>
          <p:nvPr/>
        </p:nvSpPr>
        <p:spPr>
          <a:xfrm>
            <a:off x="2995158" y="3924260"/>
            <a:ext cx="1274230" cy="31499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Picture 2" descr="서버, 하드웨어, 네트워크, 컴퓨터, 데이터베이스, 서비스, 웹, 데이터 센터, 네트워킹, 호스팅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369" y="2858558"/>
            <a:ext cx="2011481" cy="244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atabase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304" y="4023146"/>
            <a:ext cx="861458" cy="86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592953" y="5403110"/>
            <a:ext cx="2419350" cy="37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PythonServer</a:t>
            </a:r>
            <a:r>
              <a:rPr lang="en-US" altLang="ko-KR" dirty="0"/>
              <a:t>    DB</a:t>
            </a:r>
            <a:endParaRPr lang="ko-KR" altLang="en-US" dirty="0"/>
          </a:p>
        </p:txBody>
      </p:sp>
      <p:sp>
        <p:nvSpPr>
          <p:cNvPr id="22" name="오른쪽 화살표 12"/>
          <p:cNvSpPr/>
          <p:nvPr/>
        </p:nvSpPr>
        <p:spPr>
          <a:xfrm>
            <a:off x="7307084" y="3901660"/>
            <a:ext cx="1274230" cy="314995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595199" y="5504155"/>
            <a:ext cx="1381459" cy="37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Hardware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00" b="97667" l="2667" r="98667">
                        <a14:backgroundMark x1="27000" y1="59000" x2="27000" y2="59000"/>
                        <a14:backgroundMark x1="31000" y1="69333" x2="31000" y2="69333"/>
                        <a14:backgroundMark x1="18667" y1="55000" x2="18667" y2="55000"/>
                        <a14:backgroundMark x1="24000" y1="56333" x2="24000" y2="56333"/>
                        <a14:backgroundMark x1="33667" y1="56667" x2="33667" y2="56667"/>
                        <a14:backgroundMark x1="38000" y1="60000" x2="38000" y2="60000"/>
                        <a14:backgroundMark x1="32667" y1="69333" x2="32667" y2="69333"/>
                        <a14:backgroundMark x1="19333" y1="66000" x2="19333" y2="66000"/>
                        <a14:backgroundMark x1="26333" y1="68000" x2="26333" y2="68000"/>
                        <a14:backgroundMark x1="37000" y1="74333" x2="37000" y2="74333"/>
                        <a14:backgroundMark x1="41333" y1="77667" x2="41333" y2="77667"/>
                        <a14:backgroundMark x1="25000" y1="78333" x2="25000" y2="78333"/>
                        <a14:backgroundMark x1="34333" y1="80667" x2="34333" y2="80667"/>
                        <a14:backgroundMark x1="37000" y1="65000" x2="37000" y2="65000"/>
                        <a14:backgroundMark x1="38333" y1="55333" x2="38333" y2="55333"/>
                        <a14:backgroundMark x1="39333" y1="71667" x2="39333" y2="7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98" t="17966" r="53096" b="45314"/>
          <a:stretch/>
        </p:blipFill>
        <p:spPr>
          <a:xfrm>
            <a:off x="9209334" y="2858558"/>
            <a:ext cx="945951" cy="71751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990394" y="2334300"/>
            <a:ext cx="2485294" cy="307311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backgroundMark x1="62723" y1="72586" x2="62723" y2="72586"/>
                        <a14:backgroundMark x1="61483" y1="72189" x2="61483" y2="72189"/>
                        <a14:backgroundMark x1="60243" y1="73016" x2="60243" y2="73016"/>
                        <a14:backgroundMark x1="60565" y1="72189" x2="60565" y2="72189"/>
                        <a14:backgroundMark x1="70139" y1="72586" x2="70139" y2="72586"/>
                        <a14:backgroundMark x1="68601" y1="74239" x2="68601" y2="74239"/>
                        <a14:backgroundMark x1="68899" y1="75066" x2="68899" y2="75066"/>
                        <a14:backgroundMark x1="71379" y1="75066" x2="71379" y2="75066"/>
                        <a14:backgroundMark x1="71379" y1="73413" x2="71379" y2="73413"/>
                        <a14:backgroundMark x1="71701" y1="73843" x2="71701" y2="73843"/>
                        <a14:backgroundMark x1="71701" y1="74669" x2="71701" y2="74669"/>
                        <a14:backgroundMark x1="71701" y1="74669" x2="71701" y2="74669"/>
                        <a14:backgroundMark x1="60863" y1="75496" x2="60863" y2="75496"/>
                        <a14:backgroundMark x1="61806" y1="74669" x2="61806" y2="74669"/>
                        <a14:backgroundMark x1="62723" y1="71759" x2="62723" y2="71759"/>
                        <a14:backgroundMark x1="63343" y1="70933" x2="63343" y2="70933"/>
                        <a14:backgroundMark x1="63120" y1="73975" x2="63120" y2="73975"/>
                        <a14:backgroundMark x1="62847" y1="74802" x2="62847" y2="74802"/>
                        <a14:backgroundMark x1="63641" y1="72917" x2="63641" y2="72917"/>
                      </a14:backgroundRemoval>
                    </a14:imgEffect>
                  </a14:imgLayer>
                </a14:imgProps>
              </a:ext>
            </a:extLst>
          </a:blip>
          <a:srcRect l="12638" t="19679" b="24164"/>
          <a:stretch/>
        </p:blipFill>
        <p:spPr>
          <a:xfrm rot="5400000">
            <a:off x="9539095" y="3319683"/>
            <a:ext cx="2508075" cy="120915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3331" y="3862810"/>
            <a:ext cx="851954" cy="102893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7253" y="2413568"/>
            <a:ext cx="2190750" cy="371475"/>
          </a:xfrm>
          <a:prstGeom prst="rect">
            <a:avLst/>
          </a:prstGeom>
        </p:spPr>
      </p:pic>
      <p:sp>
        <p:nvSpPr>
          <p:cNvPr id="29" name="오른쪽 화살표 19"/>
          <p:cNvSpPr/>
          <p:nvPr/>
        </p:nvSpPr>
        <p:spPr>
          <a:xfrm flipH="1">
            <a:off x="2995158" y="3414027"/>
            <a:ext cx="1219538" cy="32917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19"/>
          <p:cNvSpPr/>
          <p:nvPr/>
        </p:nvSpPr>
        <p:spPr>
          <a:xfrm flipH="1">
            <a:off x="7307084" y="3391427"/>
            <a:ext cx="1274230" cy="329178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364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0715" y="545549"/>
            <a:ext cx="11856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구성도</a:t>
            </a:r>
          </a:p>
        </p:txBody>
      </p:sp>
      <p:sp>
        <p:nvSpPr>
          <p:cNvPr id="58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6070184-BCC5-4DA0-B276-C5637C364CB4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19" name="Picture 2" descr="서버, 하드웨어, 네트워크, 컴퓨터, 데이터베이스, 서비스, 웹, 데이터 센터, 네트워킹, 호스팅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861" y="2269659"/>
            <a:ext cx="2056799" cy="250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298332" y="4731132"/>
            <a:ext cx="259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Python3 server    DB</a:t>
            </a:r>
            <a:endParaRPr lang="ko-KR" altLang="en-US" dirty="0"/>
          </a:p>
        </p:txBody>
      </p:sp>
      <p:pic>
        <p:nvPicPr>
          <p:cNvPr id="21" name="Picture 4" descr="database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401" y="3670071"/>
            <a:ext cx="811849" cy="81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wireless ap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92" y="2426832"/>
            <a:ext cx="2421817" cy="20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951960" y="4631922"/>
            <a:ext cx="101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wireless</a:t>
            </a:r>
            <a:r>
              <a:rPr lang="ko-KR" altLang="en-US" dirty="0"/>
              <a:t> </a:t>
            </a:r>
            <a:r>
              <a:rPr lang="en-US" altLang="ko-KR" dirty="0"/>
              <a:t>AP</a:t>
            </a:r>
            <a:endParaRPr lang="ko-KR" altLang="en-US" dirty="0"/>
          </a:p>
        </p:txBody>
      </p:sp>
      <p:pic>
        <p:nvPicPr>
          <p:cNvPr id="24" name="Picture 8" descr="galaxy phone png에 대한 이미지 검색결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8" r="19831"/>
          <a:stretch/>
        </p:blipFill>
        <p:spPr bwMode="auto">
          <a:xfrm>
            <a:off x="129934" y="1949631"/>
            <a:ext cx="2068676" cy="319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24"/>
          <p:cNvCxnSpPr>
            <a:cxnSpLocks/>
          </p:cNvCxnSpPr>
          <p:nvPr/>
        </p:nvCxnSpPr>
        <p:spPr>
          <a:xfrm>
            <a:off x="7764192" y="3886016"/>
            <a:ext cx="13956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1677" y="5029319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Android App</a:t>
            </a:r>
            <a:endParaRPr lang="ko-KR" altLang="en-US" dirty="0"/>
          </a:p>
        </p:txBody>
      </p:sp>
      <p:cxnSp>
        <p:nvCxnSpPr>
          <p:cNvPr id="27" name="직선 화살표 연결선 26"/>
          <p:cNvCxnSpPr>
            <a:cxnSpLocks/>
          </p:cNvCxnSpPr>
          <p:nvPr/>
        </p:nvCxnSpPr>
        <p:spPr>
          <a:xfrm flipH="1">
            <a:off x="2198611" y="3670071"/>
            <a:ext cx="2963698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656795" y="2856179"/>
            <a:ext cx="3684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②PUSH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로 인한 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고양이 감지 현황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9" name="직선 화살표 연결선 28"/>
          <p:cNvCxnSpPr>
            <a:cxnSpLocks/>
          </p:cNvCxnSpPr>
          <p:nvPr/>
        </p:nvCxnSpPr>
        <p:spPr>
          <a:xfrm>
            <a:off x="2198610" y="4143856"/>
            <a:ext cx="296369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35669" y="4310331"/>
            <a:ext cx="2565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①로그인 회원 정보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>
                <a:solidFill>
                  <a:srgbClr val="C00000"/>
                </a:solidFill>
              </a:rPr>
              <a:t>③모터 방향 제어 정보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>
                <a:solidFill>
                  <a:srgbClr val="C00000"/>
                </a:solidFill>
              </a:rPr>
              <a:t>④모드 설정 정보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ko-KR" b="1" dirty="0">
                <a:solidFill>
                  <a:srgbClr val="C00000"/>
                </a:solidFill>
              </a:rPr>
              <a:t>⑤</a:t>
            </a:r>
            <a:r>
              <a:rPr lang="ko-KR" altLang="en-US" b="1" dirty="0">
                <a:solidFill>
                  <a:srgbClr val="C00000"/>
                </a:solidFill>
              </a:rPr>
              <a:t>스피커 출력 요청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519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2128</TotalTime>
  <Words>1159</Words>
  <Application>Microsoft Office PowerPoint</Application>
  <PresentationFormat>와이드스크린</PresentationFormat>
  <Paragraphs>365</Paragraphs>
  <Slides>27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HY중고딕</vt:lpstr>
      <vt:lpstr>맑은 고딕</vt:lpstr>
      <vt:lpstr>함초롬돋움</vt:lpstr>
      <vt:lpstr>Arial</vt:lpstr>
      <vt:lpstr>Tahoma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Gawon Lee</dc:creator>
  <cp:lastModifiedBy>Gawon Lee</cp:lastModifiedBy>
  <cp:revision>181</cp:revision>
  <dcterms:created xsi:type="dcterms:W3CDTF">2016-11-12T11:20:31Z</dcterms:created>
  <dcterms:modified xsi:type="dcterms:W3CDTF">2017-04-20T13:55:28Z</dcterms:modified>
</cp:coreProperties>
</file>